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56" r:id="rId2"/>
    <p:sldId id="297" r:id="rId3"/>
    <p:sldId id="29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96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5" r:id="rId4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D25"/>
    <a:srgbClr val="FEC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70"/>
  </p:normalViewPr>
  <p:slideViewPr>
    <p:cSldViewPr snapToGrid="0" snapToObjects="1">
      <p:cViewPr varScale="1">
        <p:scale>
          <a:sx n="54" d="100"/>
          <a:sy n="54" d="100"/>
        </p:scale>
        <p:origin x="7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7F06485C-4EA6-4F92-88E0-687228A94310}"/>
    <pc:docChg chg="delSld">
      <pc:chgData name="" userId="" providerId="" clId="Web-{7F06485C-4EA6-4F92-88E0-687228A94310}" dt="2019-08-28T14:02:57.439" v="0"/>
      <pc:docMkLst>
        <pc:docMk/>
      </pc:docMkLst>
      <pc:sldChg chg="del">
        <pc:chgData name="" userId="" providerId="" clId="Web-{7F06485C-4EA6-4F92-88E0-687228A94310}" dt="2019-08-28T14:02:57.439" v="0"/>
        <pc:sldMkLst>
          <pc:docMk/>
          <pc:sldMk cId="184217378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uturerussia.gov.ru/nacionalnye-proekty/833349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18.png"/><Relationship Id="rId7" Type="http://schemas.openxmlformats.org/officeDocument/2006/relationships/image" Target="../media/image5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123.ya.ru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yandex-education-rgb black-01.png" descr="yandex-education-rgb black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274474" y="6271890"/>
            <a:ext cx="4726313" cy="1172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метапрезентация_графика.pdf" descr="метапрезентация_графика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Rectangle"/>
          <p:cNvSpPr/>
          <p:nvPr/>
        </p:nvSpPr>
        <p:spPr>
          <a:xfrm>
            <a:off x="11788051" y="1637983"/>
            <a:ext cx="4027821" cy="2667334"/>
          </a:xfrm>
          <a:prstGeom prst="rect">
            <a:avLst/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2" name="Rectangle"/>
          <p:cNvSpPr/>
          <p:nvPr/>
        </p:nvSpPr>
        <p:spPr>
          <a:xfrm>
            <a:off x="9378128" y="3526989"/>
            <a:ext cx="4027821" cy="549728"/>
          </a:xfrm>
          <a:prstGeom prst="rect">
            <a:avLst/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3" name="Что делает Яндекс для образования"/>
          <p:cNvSpPr txBox="1"/>
          <p:nvPr/>
        </p:nvSpPr>
        <p:spPr>
          <a:xfrm>
            <a:off x="3417613" y="1147858"/>
            <a:ext cx="14798745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делает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образования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</a:p>
        </p:txBody>
      </p:sp>
      <p:sp>
        <p:nvSpPr>
          <p:cNvPr id="124" name="123.ya.ru"/>
          <p:cNvSpPr txBox="1"/>
          <p:nvPr/>
        </p:nvSpPr>
        <p:spPr>
          <a:xfrm>
            <a:off x="20085893" y="12356595"/>
            <a:ext cx="2862242" cy="84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n w="0" cap="flat">
                  <a:noFill/>
                  <a:prstDash val="solid"/>
                  <a:miter lim="400000"/>
                </a:ln>
              </a:rPr>
              <a:t>123.ya.ru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3694367-EA47-624D-91F8-68AEB12BD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145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235E100-47CE-E54F-8A41-AAD72B418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Министерство просвещения России ведет работу по созданию единого портала, на котором будут собраны различные образовательные онлайн-курсы и сервисы, подобные «</a:t>
            </a:r>
            <a:r>
              <a:rPr lang="ru-RU" sz="580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Яндекс.Учебнику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» и «</a:t>
            </a:r>
            <a:r>
              <a:rPr lang="ru-RU" sz="580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Учи.Ру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» </a:t>
            </a:r>
          </a:p>
          <a:p>
            <a:pPr marL="0" indent="0">
              <a:buNone/>
            </a:pP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(источник - </a:t>
            </a:r>
            <a:r>
              <a:rPr lang="en-US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hlinkClick r:id="rId2"/>
              </a:rPr>
              <a:t>https://futurerussia.gov.ru/nacionalnye-proekty/833349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)</a:t>
            </a:r>
          </a:p>
          <a:p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В 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интервью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 порталу «Будущее России. Нацпроекты» Марина </a:t>
            </a:r>
            <a:r>
              <a:rPr lang="ru-RU" sz="580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Ракова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 отметила, что в случае целевой модели «Цифровая образовательная среда” (ЦОС) нацпроекта „Образование” речь идет о цифровом пространстве, которое будет создано для объединения всех участников образовательного процесса: управленцев, руководителей образовательных организаций, учителей, детей и их родителей.</a:t>
            </a:r>
          </a:p>
          <a:p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«Второй блок — </a:t>
            </a:r>
            <a:r>
              <a:rPr lang="ru-RU" sz="5800" b="1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единая цифровая образовательная платформа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, где будут собраны все образовательные сервисы и весь контент, получивший положительную экспертную оценку, – рассказала Марина </a:t>
            </a:r>
            <a:r>
              <a:rPr lang="ru-RU" sz="580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Ракова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. – Речь идет об </a:t>
            </a:r>
            <a:r>
              <a:rPr lang="ru-RU" sz="580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агрегаторе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, на котором будут размещены </a:t>
            </a:r>
            <a:r>
              <a:rPr lang="ru-RU" sz="5800" u="sng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сервисы Российской электронной школы, „Яндекс.Учебник”, „Учи.ру” и другие</a:t>
            </a:r>
            <a:r>
              <a:rPr lang="ru-RU" sz="580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. Это позволит обеспечить равный доступ к качественному образованию абсолютно для всех детей и учителей».</a:t>
            </a:r>
          </a:p>
        </p:txBody>
      </p:sp>
    </p:spTree>
    <p:extLst>
      <p:ext uri="{BB962C8B-B14F-4D97-AF65-F5344CB8AC3E}">
        <p14:creationId xmlns:p14="http://schemas.microsoft.com/office/powerpoint/2010/main" val="314755281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метапрезентация_графика_ж рамка.pdf" descr="метапрезентация_графика_ж рамка.pdf">
            <a:extLst>
              <a:ext uri="{FF2B5EF4-FFF2-40B4-BE49-F238E27FC236}">
                <a16:creationId xmlns:a16="http://schemas.microsoft.com/office/drawing/2014/main" id="{5A0D1F66-390D-8946-A594-A22CE4EA2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3999" cy="13715999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27" name="Август 2019"/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28" name="Яндекс.Учебник"/>
          <p:cNvSpPr txBox="1"/>
          <p:nvPr/>
        </p:nvSpPr>
        <p:spPr>
          <a:xfrm>
            <a:off x="438802" y="384225"/>
            <a:ext cx="6719913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4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pic>
        <p:nvPicPr>
          <p:cNvPr id="13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1749" y="5299242"/>
            <a:ext cx="640395" cy="100113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Математика для начальной школы"/>
          <p:cNvSpPr txBox="1"/>
          <p:nvPr/>
        </p:nvSpPr>
        <p:spPr>
          <a:xfrm>
            <a:off x="1957258" y="3621897"/>
            <a:ext cx="34798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Математика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начальной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школы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33" name="Русский язык для начальной школы"/>
          <p:cNvSpPr txBox="1"/>
          <p:nvPr/>
        </p:nvSpPr>
        <p:spPr>
          <a:xfrm>
            <a:off x="6285955" y="6431870"/>
            <a:ext cx="34798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Русский язык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для начальной школы</a:t>
            </a:r>
          </a:p>
        </p:txBody>
      </p:sp>
      <p:sp>
        <p:nvSpPr>
          <p:cNvPr id="134" name="Уроки музыки 1 – 9 класс"/>
          <p:cNvSpPr txBox="1"/>
          <p:nvPr/>
        </p:nvSpPr>
        <p:spPr>
          <a:xfrm>
            <a:off x="10614652" y="6431870"/>
            <a:ext cx="34798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Уроки музыки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1 – 9 класс</a:t>
            </a:r>
          </a:p>
        </p:txBody>
      </p:sp>
      <p:sp>
        <p:nvSpPr>
          <p:cNvPr id="135" name="Олимпиада «Я люблю математику»"/>
          <p:cNvSpPr txBox="1"/>
          <p:nvPr/>
        </p:nvSpPr>
        <p:spPr>
          <a:xfrm>
            <a:off x="14943349" y="6431870"/>
            <a:ext cx="3479801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A6A5A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Олимпиада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«Я люблю математику»</a:t>
            </a:r>
          </a:p>
        </p:txBody>
      </p:sp>
      <p:sp>
        <p:nvSpPr>
          <p:cNvPr id="136" name="Эксперимент: Математика 7 класс"/>
          <p:cNvSpPr txBox="1"/>
          <p:nvPr/>
        </p:nvSpPr>
        <p:spPr>
          <a:xfrm>
            <a:off x="19246646" y="6431870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>
                <a:ln w="0" cap="flat">
                  <a:noFill/>
                  <a:prstDash val="solid"/>
                  <a:miter lim="400000"/>
                </a:ln>
              </a:rPr>
              <a:t>Другие проекты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37" name="Программа профессионального развития учителей «Я.Учитель»"/>
          <p:cNvSpPr txBox="1"/>
          <p:nvPr/>
        </p:nvSpPr>
        <p:spPr>
          <a:xfrm>
            <a:off x="10089677" y="10010081"/>
            <a:ext cx="4529751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Программа профессионального развития учителей «Я.Учитель»</a:t>
            </a:r>
          </a:p>
        </p:txBody>
      </p:sp>
      <p:sp>
        <p:nvSpPr>
          <p:cNvPr id="138" name="Навык Алисы «Я люблю математику»"/>
          <p:cNvSpPr txBox="1"/>
          <p:nvPr/>
        </p:nvSpPr>
        <p:spPr>
          <a:xfrm>
            <a:off x="1927231" y="6431870"/>
            <a:ext cx="3475286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Навык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Алисы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>
                <a:ln w="0" cap="flat">
                  <a:noFill/>
                  <a:prstDash val="solid"/>
                  <a:miter lim="400000"/>
                </a:ln>
              </a:rPr>
              <a:t>«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люблю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математику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»</a:t>
            </a:r>
          </a:p>
        </p:txBody>
      </p:sp>
      <p:pic>
        <p:nvPicPr>
          <p:cNvPr id="13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171" y="2478364"/>
            <a:ext cx="837975" cy="1080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6172" y="5173011"/>
            <a:ext cx="1117404" cy="1117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197" y="5280921"/>
            <a:ext cx="1028717" cy="1009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53535" y="5185928"/>
            <a:ext cx="962623" cy="1104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16779" y="5436215"/>
            <a:ext cx="1069412" cy="854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13310" y="8904371"/>
            <a:ext cx="1282485" cy="989115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Rounded Rectangle"/>
          <p:cNvSpPr/>
          <p:nvPr/>
        </p:nvSpPr>
        <p:spPr>
          <a:xfrm>
            <a:off x="1954291" y="7996234"/>
            <a:ext cx="20475418" cy="50801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метапрезентация_графика_разделитель_01.pdf" descr="метапрезентация_графика_разделитель_0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Мы верим, что учат не технологии. Учит — учитель.…"/>
          <p:cNvSpPr txBox="1"/>
          <p:nvPr/>
        </p:nvSpPr>
        <p:spPr>
          <a:xfrm>
            <a:off x="8356600" y="454613"/>
            <a:ext cx="14069179" cy="7701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верим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,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учат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технологии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—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даем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нужные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,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удобные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информативные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инструменты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развития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детей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его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профессионального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роста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объединяем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качественный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новый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контент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,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учебную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аналитику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технологические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возможности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</p:txBody>
      </p:sp>
      <p:sp>
        <p:nvSpPr>
          <p:cNvPr id="150" name="Наши принципы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Наши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принципы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53" name="Rounded Rectangle"/>
          <p:cNvSpPr/>
          <p:nvPr/>
        </p:nvSpPr>
        <p:spPr>
          <a:xfrm>
            <a:off x="13825477" y="3520100"/>
            <a:ext cx="4995347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4" name="Rounded Rectangle"/>
          <p:cNvSpPr/>
          <p:nvPr/>
        </p:nvSpPr>
        <p:spPr>
          <a:xfrm>
            <a:off x="17540107" y="6568529"/>
            <a:ext cx="4144448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8" name="Rounded Rectangle"/>
          <p:cNvSpPr/>
          <p:nvPr/>
        </p:nvSpPr>
        <p:spPr>
          <a:xfrm>
            <a:off x="8434501" y="4282379"/>
            <a:ext cx="5236648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9" name="Rounded Rectangle"/>
          <p:cNvSpPr/>
          <p:nvPr/>
        </p:nvSpPr>
        <p:spPr>
          <a:xfrm>
            <a:off x="8448519" y="7336481"/>
            <a:ext cx="11074401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0" name="Rounded Rectangle"/>
          <p:cNvSpPr/>
          <p:nvPr/>
        </p:nvSpPr>
        <p:spPr>
          <a:xfrm>
            <a:off x="8434501" y="8097067"/>
            <a:ext cx="3708401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62C3644-6B7F-DA4D-A01D-CA983970D69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5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5" name="Яндекс.Учебник">
            <a:extLst>
              <a:ext uri="{FF2B5EF4-FFF2-40B4-BE49-F238E27FC236}">
                <a16:creationId xmlns:a16="http://schemas.microsoft.com/office/drawing/2014/main" id="{E7BD4725-0AD0-1F4A-AD0C-0F1EC1FBE548}"/>
              </a:ext>
            </a:extLst>
          </p:cNvPr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6" name="Август 2019">
            <a:extLst>
              <a:ext uri="{FF2B5EF4-FFF2-40B4-BE49-F238E27FC236}">
                <a16:creationId xmlns:a16="http://schemas.microsoft.com/office/drawing/2014/main" id="{86363F74-10B8-2947-BA45-A912F499E497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4" name="Rounded Rectangle">
            <a:extLst>
              <a:ext uri="{FF2B5EF4-FFF2-40B4-BE49-F238E27FC236}">
                <a16:creationId xmlns:a16="http://schemas.microsoft.com/office/drawing/2014/main" id="{C2AF93EB-F3BA-924B-BA59-A79C3B308F67}"/>
              </a:ext>
            </a:extLst>
          </p:cNvPr>
          <p:cNvSpPr/>
          <p:nvPr/>
        </p:nvSpPr>
        <p:spPr>
          <a:xfrm>
            <a:off x="8434501" y="2010882"/>
            <a:ext cx="4608000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метапрезентация_графика_раздел_01.pdf" descr="метапрезентация_графика_раздел_0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Что такое Яндекс.Учебник"/>
          <p:cNvSpPr txBox="1"/>
          <p:nvPr/>
        </p:nvSpPr>
        <p:spPr>
          <a:xfrm>
            <a:off x="388657" y="3837463"/>
            <a:ext cx="14798746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метапрезентация_графика_разделитель_02.pdf" descr="метапрезентация_графика_разделитель_0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Для учителей начальной школы с автоматической проверкой и мгновенной обратной связью для ребёнка.…"/>
          <p:cNvSpPr txBox="1"/>
          <p:nvPr/>
        </p:nvSpPr>
        <p:spPr>
          <a:xfrm>
            <a:off x="8356600" y="454613"/>
            <a:ext cx="14080203" cy="6177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учителей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начальной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школы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автоматической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проверкой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мгновенной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обратной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связью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ребёнка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позволяет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учителю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экономить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время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рутине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работать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индивидуальными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траекториями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каждого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ребёнка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</p:txBody>
      </p:sp>
      <p:sp>
        <p:nvSpPr>
          <p:cNvPr id="167" name="Что такое 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69" name="Бесплатный сервис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b="1" dirty="0" err="1">
                <a:ln w="0" cap="flat">
                  <a:noFill/>
                  <a:prstDash val="solid"/>
                  <a:miter lim="400000"/>
                </a:ln>
              </a:rPr>
              <a:t>Бесплатный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сервис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</a:p>
        </p:txBody>
      </p:sp>
      <p:sp>
        <p:nvSpPr>
          <p:cNvPr id="12" name="Август 2019">
            <a:extLst>
              <a:ext uri="{FF2B5EF4-FFF2-40B4-BE49-F238E27FC236}">
                <a16:creationId xmlns:a16="http://schemas.microsoft.com/office/drawing/2014/main" id="{5578E749-60CC-A14F-8D93-87EC19B3ABB5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DA76BA33-4E89-454D-9378-7D198CF7A3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7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1E7DD6-C8E2-2A43-AF95-CCC10855735C}"/>
              </a:ext>
            </a:extLst>
          </p:cNvPr>
          <p:cNvSpPr/>
          <p:nvPr/>
        </p:nvSpPr>
        <p:spPr>
          <a:xfrm>
            <a:off x="8924024" y="1963960"/>
            <a:ext cx="7793999" cy="36000"/>
          </a:xfrm>
          <a:prstGeom prst="rect">
            <a:avLst/>
          </a:prstGeom>
          <a:solidFill>
            <a:srgbClr val="FEC82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627040-B2D5-0742-8963-A4A9DD6F18EE}"/>
              </a:ext>
            </a:extLst>
          </p:cNvPr>
          <p:cNvSpPr/>
          <p:nvPr/>
        </p:nvSpPr>
        <p:spPr>
          <a:xfrm>
            <a:off x="17478291" y="1963960"/>
            <a:ext cx="3348000" cy="36000"/>
          </a:xfrm>
          <a:prstGeom prst="rect">
            <a:avLst/>
          </a:prstGeom>
          <a:solidFill>
            <a:srgbClr val="FEC82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2795FC-C5CE-2547-9BD4-EBF5B26BDA5E}"/>
              </a:ext>
            </a:extLst>
          </p:cNvPr>
          <p:cNvSpPr/>
          <p:nvPr/>
        </p:nvSpPr>
        <p:spPr>
          <a:xfrm>
            <a:off x="8425092" y="5010571"/>
            <a:ext cx="2988000" cy="36000"/>
          </a:xfrm>
          <a:prstGeom prst="rect">
            <a:avLst/>
          </a:prstGeom>
          <a:solidFill>
            <a:srgbClr val="FEC82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A318B8-9379-9441-BCA2-7AE31F407783}"/>
              </a:ext>
            </a:extLst>
          </p:cNvPr>
          <p:cNvSpPr/>
          <p:nvPr/>
        </p:nvSpPr>
        <p:spPr>
          <a:xfrm>
            <a:off x="8923784" y="5769413"/>
            <a:ext cx="5292000" cy="36000"/>
          </a:xfrm>
          <a:prstGeom prst="rect">
            <a:avLst/>
          </a:prstGeom>
          <a:solidFill>
            <a:srgbClr val="FEC82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метапрезентация_графика_ж рамка.pdf" descr="метапрезентация_графика_ж рамка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3999" cy="137159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схема у-яу-у2.png" descr="схема у-яу-у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850" y="3935151"/>
            <a:ext cx="20434300" cy="5845698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Модель работы"/>
          <p:cNvSpPr txBox="1"/>
          <p:nvPr/>
        </p:nvSpPr>
        <p:spPr>
          <a:xfrm>
            <a:off x="438802" y="373687"/>
            <a:ext cx="6721984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Модель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работы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78" name="Что такое 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284" y="4777353"/>
            <a:ext cx="426468" cy="426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0516" y="8550531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3163" y="8289027"/>
            <a:ext cx="426468" cy="4264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Август 2019">
            <a:extLst>
              <a:ext uri="{FF2B5EF4-FFF2-40B4-BE49-F238E27FC236}">
                <a16:creationId xmlns:a16="http://schemas.microsoft.com/office/drawing/2014/main" id="{007DF7A3-3003-4F42-8408-A618B1B747D0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13466111-FDC8-AC4B-B10C-80F7FCFC9A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8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метапрезентация_графика_раздел_03.pdf" descr="метапрезентация_графика_раздел_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Задания Яндекс.Учебника"/>
          <p:cNvSpPr txBox="1"/>
          <p:nvPr/>
        </p:nvSpPr>
        <p:spPr>
          <a:xfrm>
            <a:off x="388657" y="3837463"/>
            <a:ext cx="14798746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метапрезентация_графика_разделитель_01.pdf" descr="метапрезентация_графика_разделитель_0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3999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Более 18 000 заданий"/>
          <p:cNvSpPr txBox="1"/>
          <p:nvPr/>
        </p:nvSpPr>
        <p:spPr>
          <a:xfrm>
            <a:off x="438802" y="373687"/>
            <a:ext cx="6929624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Более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18 000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заданий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90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192" name="Задания Яндекс.Учебника формируют предметные и метапредметные умения."/>
          <p:cNvSpPr txBox="1"/>
          <p:nvPr/>
        </p:nvSpPr>
        <p:spPr>
          <a:xfrm>
            <a:off x="438802" y="3284232"/>
            <a:ext cx="6929625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n w="0" cap="flat">
                  <a:noFill/>
                  <a:prstDash val="solid"/>
                  <a:miter lim="400000"/>
                </a:ln>
              </a:rPr>
              <a:t>Задания Яндекс.Учебника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формируют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предметные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и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метапредметные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умения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</p:txBody>
      </p:sp>
      <p:sp>
        <p:nvSpPr>
          <p:cNvPr id="197" name="подготовка к ВПР,…"/>
          <p:cNvSpPr txBox="1"/>
          <p:nvPr/>
        </p:nvSpPr>
        <p:spPr>
          <a:xfrm>
            <a:off x="8967477" y="5793008"/>
            <a:ext cx="12402004" cy="5415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подготовка к ВПР,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готовые комплекты карточек к урокам,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задания с региональным компонентом,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задания для кружков,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межпредметные квесты,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современные познавательные задания,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ситуативные и праздничные задания.</a:t>
            </a:r>
          </a:p>
        </p:txBody>
      </p:sp>
      <p:sp>
        <p:nvSpPr>
          <p:cNvPr id="198" name="соответствуют содержательно-методическим линиям ПООП,…"/>
          <p:cNvSpPr txBox="1"/>
          <p:nvPr/>
        </p:nvSpPr>
        <p:spPr>
          <a:xfrm>
            <a:off x="8967477" y="1211520"/>
            <a:ext cx="13481921" cy="3129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соответствуют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содержательно-методическим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линиям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ПООП,</a:t>
            </a:r>
          </a:p>
          <a:p>
            <a:pPr lvl="1" indent="0"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составлены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с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учетом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ФГОС</a:t>
            </a:r>
            <a:r>
              <a:rPr lang="ru-RU" dirty="0">
                <a:ln w="0" cap="flat">
                  <a:noFill/>
                  <a:prstDash val="solid"/>
                  <a:miter lim="400000"/>
                </a:ln>
              </a:rPr>
              <a:t> НОО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,</a:t>
            </a:r>
          </a:p>
          <a:p>
            <a:pPr lvl="1" indent="0"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подходят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к любому УМК.</a:t>
            </a:r>
          </a:p>
        </p:txBody>
      </p:sp>
      <p:sp>
        <p:nvSpPr>
          <p:cNvPr id="199" name="Базовые:"/>
          <p:cNvSpPr txBox="1"/>
          <p:nvPr/>
        </p:nvSpPr>
        <p:spPr>
          <a:xfrm>
            <a:off x="8356233" y="453406"/>
            <a:ext cx="14081154" cy="84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Базовые:</a:t>
            </a:r>
          </a:p>
        </p:txBody>
      </p:sp>
      <p:sp>
        <p:nvSpPr>
          <p:cNvPr id="200" name="Дополнительные:"/>
          <p:cNvSpPr txBox="1"/>
          <p:nvPr/>
        </p:nvSpPr>
        <p:spPr>
          <a:xfrm>
            <a:off x="8356233" y="5026630"/>
            <a:ext cx="14081154" cy="84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Дополнительные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:</a:t>
            </a:r>
          </a:p>
        </p:txBody>
      </p:sp>
      <p:sp>
        <p:nvSpPr>
          <p:cNvPr id="201" name="Rounded Rectangle"/>
          <p:cNvSpPr/>
          <p:nvPr/>
        </p:nvSpPr>
        <p:spPr>
          <a:xfrm>
            <a:off x="12274572" y="4284345"/>
            <a:ext cx="3733801" cy="45542"/>
          </a:xfrm>
          <a:prstGeom prst="roundRect">
            <a:avLst>
              <a:gd name="adj" fmla="val 50000"/>
            </a:avLst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2" name="Rounded Rectangle"/>
          <p:cNvSpPr/>
          <p:nvPr/>
        </p:nvSpPr>
        <p:spPr>
          <a:xfrm>
            <a:off x="12065107" y="8102060"/>
            <a:ext cx="8128001" cy="45542"/>
          </a:xfrm>
          <a:prstGeom prst="roundRect">
            <a:avLst>
              <a:gd name="adj" fmla="val 50000"/>
            </a:avLst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3" name="Rounded Rectangle"/>
          <p:cNvSpPr/>
          <p:nvPr/>
        </p:nvSpPr>
        <p:spPr>
          <a:xfrm>
            <a:off x="9036953" y="11107090"/>
            <a:ext cx="3657601" cy="45542"/>
          </a:xfrm>
          <a:prstGeom prst="roundRect">
            <a:avLst>
              <a:gd name="adj" fmla="val 50000"/>
            </a:avLst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4" name="Rounded Rectangle"/>
          <p:cNvSpPr/>
          <p:nvPr/>
        </p:nvSpPr>
        <p:spPr>
          <a:xfrm>
            <a:off x="9036953" y="10365707"/>
            <a:ext cx="3898901" cy="45543"/>
          </a:xfrm>
          <a:prstGeom prst="roundRect">
            <a:avLst>
              <a:gd name="adj" fmla="val 50000"/>
            </a:avLst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0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1518991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3047411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3783629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6126948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6884417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7638002"/>
            <a:ext cx="294893" cy="355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8394154"/>
            <a:ext cx="294893" cy="355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9152672"/>
            <a:ext cx="294893" cy="355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9909874"/>
            <a:ext cx="294893" cy="355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10667076"/>
            <a:ext cx="294893" cy="355288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Август 2019">
            <a:extLst>
              <a:ext uri="{FF2B5EF4-FFF2-40B4-BE49-F238E27FC236}">
                <a16:creationId xmlns:a16="http://schemas.microsoft.com/office/drawing/2014/main" id="{E4F6ED71-F620-6142-9C43-299BFDEED8F5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9" name="Slide Number">
            <a:extLst>
              <a:ext uri="{FF2B5EF4-FFF2-40B4-BE49-F238E27FC236}">
                <a16:creationId xmlns:a16="http://schemas.microsoft.com/office/drawing/2014/main" id="{06356010-AB78-EF42-A9CF-8559B01E3BD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10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7" name="Таблица умножения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Таблица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умножения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18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19" name="Задания для подготовки и изучения таблицы умножения. Главная особенность этих заданий — гибкая реакция на ошибку.…"/>
          <p:cNvSpPr txBox="1"/>
          <p:nvPr/>
        </p:nvSpPr>
        <p:spPr>
          <a:xfrm>
            <a:off x="456309" y="3284232"/>
            <a:ext cx="6934201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Задания для подготовки и изучения таблицы умножения. Главная особенность этих заданий — гибкая реакция на ошибку.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При возникновении затруднений Яндекс.Учебник помогает ребенку, задавая ему наводящие вопросы.</a:t>
            </a:r>
          </a:p>
        </p:txBody>
      </p:sp>
      <p:pic>
        <p:nvPicPr>
          <p:cNvPr id="221" name="Таблица умножения_серый_2.png" descr="Таблица умножения_серый_2.png"/>
          <p:cNvPicPr>
            <a:picLocks noChangeAspect="1"/>
          </p:cNvPicPr>
          <p:nvPr/>
        </p:nvPicPr>
        <p:blipFill>
          <a:blip r:embed="rId2"/>
          <a:srcRect l="12147" t="13231" r="31375" b="60730"/>
          <a:stretch>
            <a:fillRect/>
          </a:stretch>
        </p:blipFill>
        <p:spPr>
          <a:xfrm>
            <a:off x="9684332" y="2676723"/>
            <a:ext cx="12932940" cy="8362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метапрезентация_графика_разделитель_03.pdf" descr="метапрезентация_графика_разделитель_0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7F50287D-0BAC-E340-B770-DBC31FF1DD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11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30" name="метапрезентация_графика_разделитель_04.pdf" descr="метапрезентация_графика_разделитель_0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Современный мир в задачах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Современный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мир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задачах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26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27" name="Наряду с классическими заданиями в Яндекс.Учебнике есть задачи, которые показывают связь математики с современным миром.…"/>
          <p:cNvSpPr txBox="1"/>
          <p:nvPr/>
        </p:nvSpPr>
        <p:spPr>
          <a:xfrm>
            <a:off x="456309" y="3284232"/>
            <a:ext cx="6934201" cy="3321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Наряду с классическими заданиями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в Яндекс.Учебнике есть задачи, которые показывают связь математики с современным миром.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Содержание таких задач расширяет кругозор детей и знакомит их с достижениями научного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технического прогресса.</a:t>
            </a:r>
          </a:p>
        </p:txBody>
      </p:sp>
      <p:pic>
        <p:nvPicPr>
          <p:cNvPr id="229" name="Современный мир в задачах_серый.png" descr="Современный мир в задачах_серый.png"/>
          <p:cNvPicPr>
            <a:picLocks noChangeAspect="1"/>
          </p:cNvPicPr>
          <p:nvPr/>
        </p:nvPicPr>
        <p:blipFill>
          <a:blip r:embed="rId3"/>
          <a:srcRect l="12084" t="18793" r="28039" b="24751"/>
          <a:stretch>
            <a:fillRect/>
          </a:stretch>
        </p:blipFill>
        <p:spPr>
          <a:xfrm>
            <a:off x="9108664" y="199826"/>
            <a:ext cx="14084301" cy="1331615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914C82FC-61FC-6748-9E14-AEB9E2502C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12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38" name="метапрезентация_графика_разделитель_05.pdf" descr="метапрезентация_графика_разделитель_05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Математика вокруг нас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Математика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вокруг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нас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34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35" name="Задания покажут детям, что математика окружает нас повсюду, а умение считать пригодится и за пределами класса.…"/>
          <p:cNvSpPr txBox="1"/>
          <p:nvPr/>
        </p:nvSpPr>
        <p:spPr>
          <a:xfrm>
            <a:off x="456309" y="3284232"/>
            <a:ext cx="6934201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Задания покажут детям, что математика окружает нас повсюду, а умение считать пригодится и за пределами класса.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Такие задания повышают учебную мотивацию, потому что отвечают на вопрос «Зачем нужна математика?».</a:t>
            </a:r>
          </a:p>
        </p:txBody>
      </p:sp>
      <p:pic>
        <p:nvPicPr>
          <p:cNvPr id="237" name="Математика вокруг нас_серый.png" descr="Математика вокруг нас_серый.png"/>
          <p:cNvPicPr>
            <a:picLocks noChangeAspect="1"/>
          </p:cNvPicPr>
          <p:nvPr/>
        </p:nvPicPr>
        <p:blipFill>
          <a:blip r:embed="rId3"/>
          <a:srcRect l="12725" t="18936" r="24252" b="34970"/>
          <a:stretch>
            <a:fillRect/>
          </a:stretch>
        </p:blipFill>
        <p:spPr>
          <a:xfrm>
            <a:off x="8967377" y="1589880"/>
            <a:ext cx="14366881" cy="1053643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92701B58-3A07-8840-8C8A-46D2FD4A7C8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13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46" name="метапрезентация_графика_разделитель_06.pdf" descr="метапрезентация_графика_разделитель_06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Нестандартные задачи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Нестандартные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задачи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42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43" name="Такие задания будут полезны школьникам, которые увлекаются математикой или занимаются по опережающим программам.…"/>
          <p:cNvSpPr txBox="1"/>
          <p:nvPr/>
        </p:nvSpPr>
        <p:spPr>
          <a:xfrm>
            <a:off x="456309" y="3284232"/>
            <a:ext cx="6934201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Такие задания будут полезны школьникам, которые увлекаются математикой или занимаются по опережающим программам.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Умение действовать в нестандартной ситуации пригодится детям не только при сдаче ВПР,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но и в будущей жизни.</a:t>
            </a:r>
          </a:p>
        </p:txBody>
      </p:sp>
      <p:pic>
        <p:nvPicPr>
          <p:cNvPr id="245" name="Нестандартные задачи 01_серый.png" descr="Нестандартные задачи 01_серый.png"/>
          <p:cNvPicPr>
            <a:picLocks noChangeAspect="1"/>
          </p:cNvPicPr>
          <p:nvPr/>
        </p:nvPicPr>
        <p:blipFill>
          <a:blip r:embed="rId3"/>
          <a:srcRect l="12155" t="21636" r="27490" b="21636"/>
          <a:stretch>
            <a:fillRect/>
          </a:stretch>
        </p:blipFill>
        <p:spPr>
          <a:xfrm>
            <a:off x="9051514" y="2000250"/>
            <a:ext cx="14198601" cy="971562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E45F0E27-3F32-7846-9F68-7CA34866E6E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14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54" name="метапрезентация_графика_разделитель_07.pdf" descr="метапрезентация_графика_разделитель_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Работа с информацией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Работа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информацией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50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51" name="Вы найдете задания по анализу и извлечению информации, представленной в виде диаграмм, схем, таблиц и текста.…"/>
          <p:cNvSpPr txBox="1"/>
          <p:nvPr/>
        </p:nvSpPr>
        <p:spPr>
          <a:xfrm>
            <a:off x="456309" y="3284232"/>
            <a:ext cx="6934201" cy="2508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Вы найдете задания по анализу и извлечению информации, представленной в виде диаграмм, схем, таблиц и текста.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Они соответствуют вызовам нашего времени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требованиям образовательного стандарта.</a:t>
            </a:r>
          </a:p>
        </p:txBody>
      </p:sp>
      <p:pic>
        <p:nvPicPr>
          <p:cNvPr id="253" name="Работа с информацией_серый.png" descr="Работа с информацией_серый.png"/>
          <p:cNvPicPr>
            <a:picLocks noChangeAspect="1"/>
          </p:cNvPicPr>
          <p:nvPr/>
        </p:nvPicPr>
        <p:blipFill>
          <a:blip r:embed="rId3"/>
          <a:srcRect l="11958" t="19109" r="31669" b="28242"/>
          <a:stretch>
            <a:fillRect/>
          </a:stretch>
        </p:blipFill>
        <p:spPr>
          <a:xfrm>
            <a:off x="9476965" y="607814"/>
            <a:ext cx="13347701" cy="1250022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7F3FCA1C-5B63-614A-9EEF-DF4BB88B34C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15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62" name="метапрезентация_графика_разделитель_08.pdf" descr="метапрезентация_графика_разделитель_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Развитие речи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Развитие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речи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58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59" name="Задания на работу с текстом помогут ученикам развить навыки функционального чтения и умение видеть структуру текста."/>
          <p:cNvSpPr txBox="1"/>
          <p:nvPr/>
        </p:nvSpPr>
        <p:spPr>
          <a:xfrm>
            <a:off x="456309" y="2425700"/>
            <a:ext cx="6934201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Задания на работу с текстом помогут ученикам развить навыки функционального чтения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умение видеть структуру текста.</a:t>
            </a:r>
          </a:p>
        </p:txBody>
      </p:sp>
      <p:pic>
        <p:nvPicPr>
          <p:cNvPr id="261" name="Развитие речи 01.png" descr="Развитие речи 0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94414" y="1813123"/>
            <a:ext cx="13512801" cy="1008955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9650F1D2-9F50-1645-A8F8-6E64037742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16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70" name="метапрезентация_графика_разделитель_09.pdf" descr="метапрезентация_графика_разделитель_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Морфология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Морфология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66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67" name="В заданиях по морфологии ученики встречаются с текстами разных речевых жанров: от инструкций и объявлений до писем и дневниковых записей."/>
          <p:cNvSpPr txBox="1"/>
          <p:nvPr/>
        </p:nvSpPr>
        <p:spPr>
          <a:xfrm>
            <a:off x="456309" y="2430611"/>
            <a:ext cx="6934201" cy="1696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В заданиях по морфологии ученики встречаются с текстами разных речевых жанров: от инструкций и объявлений до писем и дневниковых записей.</a:t>
            </a:r>
          </a:p>
        </p:txBody>
      </p:sp>
      <p:pic>
        <p:nvPicPr>
          <p:cNvPr id="269" name="Морфология 01_серый.png" descr="Морфология 01_серый.png"/>
          <p:cNvPicPr>
            <a:picLocks noChangeAspect="1"/>
          </p:cNvPicPr>
          <p:nvPr/>
        </p:nvPicPr>
        <p:blipFill>
          <a:blip r:embed="rId3"/>
          <a:srcRect l="12390" t="25455" r="26384" b="25781"/>
          <a:stretch>
            <a:fillRect/>
          </a:stretch>
        </p:blipFill>
        <p:spPr>
          <a:xfrm>
            <a:off x="9013414" y="2719387"/>
            <a:ext cx="14274802" cy="827705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B792ACA0-EE82-6948-B056-98AC4FAA8E6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17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78" name="метапрезентация_графика_разделитель_10.pdf" descr="метапрезентация_графика_разделитель_1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75" name="Синтаксис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Синтаксис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76" name="В карточках ученики подчеркивают члены предложения, подписывают части речи и ставят знаки препинания.…"/>
          <p:cNvSpPr txBox="1"/>
          <p:nvPr/>
        </p:nvSpPr>
        <p:spPr>
          <a:xfrm>
            <a:off x="456309" y="2430611"/>
            <a:ext cx="6934201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В карточках ученики подчеркивают члены предложения, подписывают части речи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ставят знаки препинания.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Постепенно повышающийся уровень сложности заданий позволяет ученикам осваивать правила пунктуации шаг за шагом.</a:t>
            </a:r>
          </a:p>
        </p:txBody>
      </p:sp>
      <p:pic>
        <p:nvPicPr>
          <p:cNvPr id="277" name="синтаксис 01_серый.png" descr="синтаксис 01_серый.png"/>
          <p:cNvPicPr>
            <a:picLocks noChangeAspect="1"/>
          </p:cNvPicPr>
          <p:nvPr/>
        </p:nvPicPr>
        <p:blipFill>
          <a:blip r:embed="rId3"/>
          <a:srcRect l="12726" t="21742" r="37862" b="21742"/>
          <a:stretch>
            <a:fillRect/>
          </a:stretch>
        </p:blipFill>
        <p:spPr>
          <a:xfrm>
            <a:off x="10353662" y="2030610"/>
            <a:ext cx="11594350" cy="965466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CCD01B8A-ED54-B84E-B8F8-0615A1B3AE6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18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86" name="метапрезентация_графика_разделитель_11.pdf" descr="метапрезентация_графика_разделитель_1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Межпредметные задания"/>
          <p:cNvSpPr txBox="1"/>
          <p:nvPr/>
        </p:nvSpPr>
        <p:spPr>
          <a:xfrm>
            <a:off x="438802" y="373687"/>
            <a:ext cx="7332984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Межпредметные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82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83" name="Вы найдете задания по анализу и извлечению информации, представленной в виде диаграмм, схем, таблиц и текста.…"/>
          <p:cNvSpPr txBox="1"/>
          <p:nvPr/>
        </p:nvSpPr>
        <p:spPr>
          <a:xfrm>
            <a:off x="456309" y="3284232"/>
            <a:ext cx="6934201" cy="2508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Вы найдете задания по анализу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извлечению информации, представленной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в виде диаграмм, схем, таблиц и текста.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Они соответствуют вызовам нашего времени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требованиям образовательного стандарта.</a:t>
            </a:r>
          </a:p>
        </p:txBody>
      </p:sp>
      <p:pic>
        <p:nvPicPr>
          <p:cNvPr id="285" name="Межпредметные задания 02_серый.png" descr="Межпредметные задания 02_серый.png"/>
          <p:cNvPicPr>
            <a:picLocks noChangeAspect="1"/>
          </p:cNvPicPr>
          <p:nvPr/>
        </p:nvPicPr>
        <p:blipFill>
          <a:blip r:embed="rId3"/>
          <a:srcRect l="12649" t="35770" r="30177" b="35770"/>
          <a:stretch>
            <a:fillRect/>
          </a:stretch>
        </p:blipFill>
        <p:spPr>
          <a:xfrm>
            <a:off x="9454541" y="4431506"/>
            <a:ext cx="13392478" cy="485305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55917B32-AD97-D742-9363-8D60D4E65B6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19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94" name="метапрезентация_графика_разделитель_12.pdf" descr="метапрезентация_графика_разделитель_1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91" name="Подборки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Подборки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292" name="Подборки, посвящённые городам России, празднованию Нового года или биографиям великих людей, пригодятся для проведения занятий вне календарно-тематического плана. Ученики узнают, кто был первым великим князем Руси, и вычислят длину дороги от Иркутска до Байкала."/>
          <p:cNvSpPr txBox="1"/>
          <p:nvPr/>
        </p:nvSpPr>
        <p:spPr>
          <a:xfrm>
            <a:off x="456309" y="2430611"/>
            <a:ext cx="6934201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Подборки, посвящённые городам России, празднованию Нового года или биографиям великих людей, пригодятся для проведения занятий вне календарно-тематического плана. Ученики узнают, кто был первым великим князем Руси, и вычислят длину дороги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от Иркутска до Байкала.</a:t>
            </a:r>
          </a:p>
        </p:txBody>
      </p:sp>
      <p:pic>
        <p:nvPicPr>
          <p:cNvPr id="293" name="Тематические подборки_01.png" descr="Тематические подборки_01.png"/>
          <p:cNvPicPr>
            <a:picLocks noChangeAspect="1"/>
          </p:cNvPicPr>
          <p:nvPr/>
        </p:nvPicPr>
        <p:blipFill>
          <a:blip r:embed="rId3"/>
          <a:srcRect l="15759" t="7808" r="21284" b="9449"/>
          <a:stretch>
            <a:fillRect/>
          </a:stretch>
        </p:blipFill>
        <p:spPr>
          <a:xfrm>
            <a:off x="9696833" y="790376"/>
            <a:ext cx="12907859" cy="1213534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D0C75C8E-72C7-0F40-894F-FA985304882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20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Rectangle"/>
          <p:cNvSpPr/>
          <p:nvPr/>
        </p:nvSpPr>
        <p:spPr>
          <a:xfrm>
            <a:off x="7917815" y="41"/>
            <a:ext cx="16465999" cy="13715918"/>
          </a:xfrm>
          <a:prstGeom prst="rect">
            <a:avLst/>
          </a:prstGeom>
          <a:solidFill>
            <a:srgbClr val="E8E9E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10" name="метапрезентация_графика_разделитель_02.pdf" descr="метапрезентация_графика_разделитель_0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4 Window 1240–1399px (M).png" descr="4 Window 1240–1399px (M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781" y="1430576"/>
            <a:ext cx="16052801" cy="9858449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00" name="Задания Яндекс.Учебника формируют предметные и метапредметные умения."/>
          <p:cNvSpPr txBox="1"/>
          <p:nvPr/>
        </p:nvSpPr>
        <p:spPr>
          <a:xfrm>
            <a:off x="456309" y="2414012"/>
            <a:ext cx="69342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Задания Яндекс.Учебника формируют предметные и метапредметные умения.</a:t>
            </a:r>
          </a:p>
        </p:txBody>
      </p:sp>
      <p:sp>
        <p:nvSpPr>
          <p:cNvPr id="301" name="①"/>
          <p:cNvSpPr txBox="1"/>
          <p:nvPr/>
        </p:nvSpPr>
        <p:spPr>
          <a:xfrm>
            <a:off x="445146" y="3528453"/>
            <a:ext cx="599187" cy="68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 b="0">
                <a:latin typeface="William Text Pro"/>
                <a:ea typeface="William Text Pro"/>
                <a:cs typeface="William Text Pro"/>
                <a:sym typeface="William Text Pro"/>
              </a:defRPr>
            </a:lvl1pPr>
          </a:lstStyle>
          <a:p>
            <a:r>
              <a:t>①</a:t>
            </a:r>
          </a:p>
        </p:txBody>
      </p:sp>
      <p:sp>
        <p:nvSpPr>
          <p:cNvPr id="302" name="②"/>
          <p:cNvSpPr txBox="1"/>
          <p:nvPr/>
        </p:nvSpPr>
        <p:spPr>
          <a:xfrm>
            <a:off x="434605" y="4689005"/>
            <a:ext cx="599187" cy="683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spcBef>
                <a:spcPts val="800"/>
              </a:spcBef>
              <a:defRPr sz="4600" b="0">
                <a:latin typeface="William Text Pro"/>
                <a:ea typeface="William Text Pro"/>
                <a:cs typeface="William Text Pro"/>
                <a:sym typeface="William Text Pro"/>
              </a:defRPr>
            </a:lvl1pPr>
          </a:lstStyle>
          <a:p>
            <a:r>
              <a:t>②</a:t>
            </a:r>
          </a:p>
        </p:txBody>
      </p:sp>
      <p:sp>
        <p:nvSpPr>
          <p:cNvPr id="303" name="③"/>
          <p:cNvSpPr txBox="1"/>
          <p:nvPr/>
        </p:nvSpPr>
        <p:spPr>
          <a:xfrm>
            <a:off x="434605" y="5893989"/>
            <a:ext cx="599187" cy="68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spcBef>
                <a:spcPts val="800"/>
              </a:spcBef>
              <a:defRPr sz="4600" b="0">
                <a:latin typeface="William Text Pro"/>
                <a:ea typeface="William Text Pro"/>
                <a:cs typeface="William Text Pro"/>
                <a:sym typeface="William Text Pro"/>
              </a:defRPr>
            </a:lvl1pPr>
          </a:lstStyle>
          <a:p>
            <a:r>
              <a:t>③</a:t>
            </a:r>
          </a:p>
        </p:txBody>
      </p:sp>
      <p:sp>
        <p:nvSpPr>
          <p:cNvPr id="305" name="3 попытки — ребёнок не боится ошибиться."/>
          <p:cNvSpPr txBox="1"/>
          <p:nvPr/>
        </p:nvSpPr>
        <p:spPr>
          <a:xfrm>
            <a:off x="1248996" y="3586507"/>
            <a:ext cx="6134508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3 попытки — ребёнок не боится ошибиться.</a:t>
            </a:r>
          </a:p>
        </p:txBody>
      </p:sp>
      <p:sp>
        <p:nvSpPr>
          <p:cNvPr id="306" name="Обратная связь сразу — понятно, куда двигаться."/>
          <p:cNvSpPr txBox="1"/>
          <p:nvPr/>
        </p:nvSpPr>
        <p:spPr>
          <a:xfrm>
            <a:off x="1248996" y="4762993"/>
            <a:ext cx="6134508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Обратная связь сразу — понятно, куда двигаться.</a:t>
            </a:r>
          </a:p>
        </p:txBody>
      </p:sp>
      <p:sp>
        <p:nvSpPr>
          <p:cNvPr id="307" name="Верный ответ — в случае ошибки можно узнать правильное решение."/>
          <p:cNvSpPr txBox="1"/>
          <p:nvPr/>
        </p:nvSpPr>
        <p:spPr>
          <a:xfrm>
            <a:off x="1248996" y="5939479"/>
            <a:ext cx="6134508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Верный ответ — в случае ошибки можно узнать правильное решение.</a:t>
            </a:r>
          </a:p>
        </p:txBody>
      </p:sp>
      <p:sp>
        <p:nvSpPr>
          <p:cNvPr id="308" name="Дети учатся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Дети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учатся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pic>
        <p:nvPicPr>
          <p:cNvPr id="31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141" y="10560973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5265" y="10560973"/>
            <a:ext cx="426469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3639" y="9414502"/>
            <a:ext cx="426468" cy="426469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Number">
            <a:extLst>
              <a:ext uri="{FF2B5EF4-FFF2-40B4-BE49-F238E27FC236}">
                <a16:creationId xmlns:a16="http://schemas.microsoft.com/office/drawing/2014/main" id="{0B841FE7-F017-8944-ADEC-17D88AF832D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21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метапрезентация_графика_разделитель_03.pdf" descr="метапрезентация_графика_разделитель_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методисты с большим опытом работы в школе,…"/>
          <p:cNvSpPr txBox="1"/>
          <p:nvPr/>
        </p:nvSpPr>
        <p:spPr>
          <a:xfrm>
            <a:off x="8967477" y="1211520"/>
            <a:ext cx="13481921" cy="465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методисты с большим опытом работы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в школе,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учителя-эксперты,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авторы различных методических пособий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педагогических концепций,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научные консультанты.</a:t>
            </a:r>
          </a:p>
        </p:txBody>
      </p:sp>
      <p:sp>
        <p:nvSpPr>
          <p:cNvPr id="316" name="Кто и как"/>
          <p:cNvSpPr txBox="1"/>
          <p:nvPr/>
        </p:nvSpPr>
        <p:spPr>
          <a:xfrm>
            <a:off x="438802" y="373687"/>
            <a:ext cx="6929624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17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19" name="Кто разрабатывает задания:"/>
          <p:cNvSpPr txBox="1"/>
          <p:nvPr/>
        </p:nvSpPr>
        <p:spPr>
          <a:xfrm>
            <a:off x="8356233" y="453406"/>
            <a:ext cx="14081154" cy="84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Кто разрабатывает задания:</a:t>
            </a:r>
          </a:p>
        </p:txBody>
      </p:sp>
      <p:sp>
        <p:nvSpPr>
          <p:cNvPr id="320" name="Научные консультанты: нейропсихология — К. В. Вотякова, психо-физиология — М. М. Безруких, лингвистика — Б. Л. Иомдин, развитие речи — О. В. Гвинджилия, математика — И. В. Ященко, А. Ю. Шварц.…"/>
          <p:cNvSpPr txBox="1"/>
          <p:nvPr/>
        </p:nvSpPr>
        <p:spPr>
          <a:xfrm>
            <a:off x="438802" y="2425700"/>
            <a:ext cx="6929625" cy="4946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Научные консультанты: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нейропсихология — К. В. Вотякова,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психо-физиология — М. М. Безруких, лингвистика — Б. Л. Иомдин,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развитие речи — О. В. Гвинджилия, математика — И. В. Ященко,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А. Ю. Шварц.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Экспертиза: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Институт русского языка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им. В. В. Виноградова, НИУ ВШЭ, Казанский федеральный университет.</a:t>
            </a:r>
          </a:p>
        </p:txBody>
      </p:sp>
      <p:sp>
        <p:nvSpPr>
          <p:cNvPr id="325" name="на основе ПООП с учетом ФГОС,…"/>
          <p:cNvSpPr txBox="1"/>
          <p:nvPr/>
        </p:nvSpPr>
        <p:spPr>
          <a:xfrm>
            <a:off x="8967477" y="6562137"/>
            <a:ext cx="12402004" cy="465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на основе ПООП с учетом ФГОС,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проводится тестирование заданий,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анализ качества заданий на основе больших данных,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непрерывное развитие заданий.</a:t>
            </a:r>
          </a:p>
        </p:txBody>
      </p:sp>
      <p:sp>
        <p:nvSpPr>
          <p:cNvPr id="326" name="Как разрабатываются задания:"/>
          <p:cNvSpPr txBox="1"/>
          <p:nvPr/>
        </p:nvSpPr>
        <p:spPr>
          <a:xfrm>
            <a:off x="8356233" y="5795759"/>
            <a:ext cx="14081154" cy="1605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Как разрабатываются задания:</a:t>
            </a:r>
          </a:p>
        </p:txBody>
      </p:sp>
      <p:pic>
        <p:nvPicPr>
          <p:cNvPr id="32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1518991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3084192"/>
            <a:ext cx="294893" cy="355288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32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3823396"/>
            <a:ext cx="294893" cy="355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5349142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7658256"/>
            <a:ext cx="294893" cy="35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9179293"/>
            <a:ext cx="294893" cy="355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19" y="10700329"/>
            <a:ext cx="294893" cy="355289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Август 2019">
            <a:extLst>
              <a:ext uri="{FF2B5EF4-FFF2-40B4-BE49-F238E27FC236}">
                <a16:creationId xmlns:a16="http://schemas.microsoft.com/office/drawing/2014/main" id="{3D37D523-81D0-054E-8B07-1DEF5920D341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2" name="Slide Number">
            <a:extLst>
              <a:ext uri="{FF2B5EF4-FFF2-40B4-BE49-F238E27FC236}">
                <a16:creationId xmlns:a16="http://schemas.microsoft.com/office/drawing/2014/main" id="{7E5BA0A0-D5DF-EF42-BEAE-A414867339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22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6CAA19A2-6F18-F54C-8EC5-A69138B81584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pic>
        <p:nvPicPr>
          <p:cNvPr id="6" name="Мультимедиа в Интернете 5" descr="Булгакова">
            <a:hlinkClick r:id="" action="ppaction://media"/>
            <a:extLst>
              <a:ext uri="{FF2B5EF4-FFF2-40B4-BE49-F238E27FC236}">
                <a16:creationId xmlns:a16="http://schemas.microsoft.com/office/drawing/2014/main" id="{E72C40E5-89A2-4041-8F92-CF16021D61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00" y="4763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81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метапрезентация_графика_раздел_04.pdf" descr="метапрезентация_графика_раздел_0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Результаты решения в Яндекс.Учебнике"/>
          <p:cNvSpPr txBox="1"/>
          <p:nvPr/>
        </p:nvSpPr>
        <p:spPr>
          <a:xfrm>
            <a:off x="388657" y="3837463"/>
            <a:ext cx="14798746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решения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Яндекс.Учебнике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метапрезентация_графика_разделитель_04.pdf" descr="метапрезентация_графика_разделитель_04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Статистика по ученику экономит время учителя на проверке тетрадей и позволяет отследить особенности работы ученика в режиме онлайн."/>
          <p:cNvSpPr txBox="1"/>
          <p:nvPr/>
        </p:nvSpPr>
        <p:spPr>
          <a:xfrm>
            <a:off x="8356600" y="454613"/>
            <a:ext cx="14084995" cy="2367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Статистика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экономит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время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проверке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тетрадей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позволяет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отследить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особенности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работы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режиме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онлайн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</p:txBody>
      </p:sp>
      <p:sp>
        <p:nvSpPr>
          <p:cNvPr id="339" name="Результаты решения в Яндекс.Учебнике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решения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Яндекс.Учебнике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grpSp>
        <p:nvGrpSpPr>
          <p:cNvPr id="343" name="Group"/>
          <p:cNvGrpSpPr/>
          <p:nvPr/>
        </p:nvGrpSpPr>
        <p:grpSpPr>
          <a:xfrm>
            <a:off x="8394823" y="4110667"/>
            <a:ext cx="9632514" cy="4916381"/>
            <a:chOff x="0" y="0"/>
            <a:chExt cx="9632513" cy="4916379"/>
          </a:xfrm>
        </p:grpSpPr>
        <p:sp>
          <p:nvSpPr>
            <p:cNvPr id="341" name="Rounded Rectangle"/>
            <p:cNvSpPr/>
            <p:nvPr/>
          </p:nvSpPr>
          <p:spPr>
            <a:xfrm>
              <a:off x="0" y="0"/>
              <a:ext cx="9632514" cy="4916380"/>
            </a:xfrm>
            <a:prstGeom prst="roundRect">
              <a:avLst>
                <a:gd name="adj" fmla="val 1983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0" dist="16744" dir="5400000" rotWithShape="0">
                <a:srgbClr val="000000">
                  <a:alpha val="10281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42" name="Screen Shot 2019-07-30 at 18.27.44.png" descr="Screen Shot 2019-07-30 at 18.27.44.png"/>
            <p:cNvPicPr>
              <a:picLocks noChangeAspect="1"/>
            </p:cNvPicPr>
            <p:nvPr/>
          </p:nvPicPr>
          <p:blipFill>
            <a:blip r:embed="rId3"/>
            <a:srcRect l="3025" t="3591" r="1060" b="3591"/>
            <a:stretch>
              <a:fillRect/>
            </a:stretch>
          </p:blipFill>
          <p:spPr>
            <a:xfrm>
              <a:off x="244440" y="202702"/>
              <a:ext cx="9143520" cy="45111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44" name="Количество затраченных попыток."/>
          <p:cNvSpPr txBox="1"/>
          <p:nvPr/>
        </p:nvSpPr>
        <p:spPr>
          <a:xfrm>
            <a:off x="1248996" y="4115450"/>
            <a:ext cx="6129253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Количество затраченных попыток.</a:t>
            </a:r>
          </a:p>
        </p:txBody>
      </p:sp>
      <p:sp>
        <p:nvSpPr>
          <p:cNvPr id="345" name="Время решения задания."/>
          <p:cNvSpPr txBox="1"/>
          <p:nvPr/>
        </p:nvSpPr>
        <p:spPr>
          <a:xfrm>
            <a:off x="1248996" y="4898236"/>
            <a:ext cx="6129253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Время решения задания.</a:t>
            </a:r>
          </a:p>
        </p:txBody>
      </p:sp>
      <p:sp>
        <p:nvSpPr>
          <p:cNvPr id="346" name="Факт решения (верно/не верно)."/>
          <p:cNvSpPr txBox="1"/>
          <p:nvPr/>
        </p:nvSpPr>
        <p:spPr>
          <a:xfrm>
            <a:off x="1248996" y="5681022"/>
            <a:ext cx="6129253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Факт решения (верно/не верно).</a:t>
            </a:r>
          </a:p>
        </p:txBody>
      </p:sp>
      <p:sp>
        <p:nvSpPr>
          <p:cNvPr id="347" name="Rounded Rectangle"/>
          <p:cNvSpPr/>
          <p:nvPr/>
        </p:nvSpPr>
        <p:spPr>
          <a:xfrm>
            <a:off x="15158107" y="1235524"/>
            <a:ext cx="2705101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48" name="Rounded Rectangle"/>
          <p:cNvSpPr/>
          <p:nvPr/>
        </p:nvSpPr>
        <p:spPr>
          <a:xfrm>
            <a:off x="17056045" y="6555829"/>
            <a:ext cx="2948845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49" name="Rounded Rectangle"/>
          <p:cNvSpPr/>
          <p:nvPr/>
        </p:nvSpPr>
        <p:spPr>
          <a:xfrm>
            <a:off x="17384236" y="7207649"/>
            <a:ext cx="2620654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50" name="Rounded Rectangle"/>
          <p:cNvSpPr/>
          <p:nvPr/>
        </p:nvSpPr>
        <p:spPr>
          <a:xfrm rot="16200000">
            <a:off x="11988913" y="8513642"/>
            <a:ext cx="1954524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51" name="Результаты решения задания"/>
          <p:cNvSpPr txBox="1"/>
          <p:nvPr/>
        </p:nvSpPr>
        <p:spPr>
          <a:xfrm>
            <a:off x="438802" y="373687"/>
            <a:ext cx="6934201" cy="2709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решения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pic>
        <p:nvPicPr>
          <p:cNvPr id="35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64" y="4125831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64" y="4880681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964" y="5691402"/>
            <a:ext cx="426468" cy="426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52941" y="9656897"/>
            <a:ext cx="426469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09839" y="7017186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9839" y="6355623"/>
            <a:ext cx="426468" cy="426468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Август 2019">
            <a:extLst>
              <a:ext uri="{FF2B5EF4-FFF2-40B4-BE49-F238E27FC236}">
                <a16:creationId xmlns:a16="http://schemas.microsoft.com/office/drawing/2014/main" id="{DD023981-2C4D-5143-88ED-4FEDC8D18A6F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6" name="Slide Number">
            <a:extLst>
              <a:ext uri="{FF2B5EF4-FFF2-40B4-BE49-F238E27FC236}">
                <a16:creationId xmlns:a16="http://schemas.microsoft.com/office/drawing/2014/main" id="{6FDFF9FE-A361-6B42-B21B-CB0E80DF3BC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25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метапрезентация_графика_разделитель_05.pdf" descr="метапрезентация_графика_разделитель_05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Статистика по классу позволяет отследить общие тенденции по классу и адресно работать с проблемами в режиме онлайн."/>
          <p:cNvSpPr txBox="1"/>
          <p:nvPr/>
        </p:nvSpPr>
        <p:spPr>
          <a:xfrm>
            <a:off x="8356600" y="454613"/>
            <a:ext cx="14084995" cy="3130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Статистика по классу позволяет отследить общие тенденции по классу и адресно работать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с проблемами в режиме онлайн.</a:t>
            </a:r>
          </a:p>
        </p:txBody>
      </p:sp>
      <p:sp>
        <p:nvSpPr>
          <p:cNvPr id="363" name="Результаты решения в Яндекс.Учебнике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решения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Яндекс.Учебнике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65" name="Трудности у ученика."/>
          <p:cNvSpPr txBox="1"/>
          <p:nvPr/>
        </p:nvSpPr>
        <p:spPr>
          <a:xfrm>
            <a:off x="1248996" y="4115450"/>
            <a:ext cx="6129253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Трудности у ученика.</a:t>
            </a:r>
          </a:p>
        </p:txBody>
      </p:sp>
      <p:sp>
        <p:nvSpPr>
          <p:cNvPr id="366" name="Трудности с карточкой."/>
          <p:cNvSpPr txBox="1"/>
          <p:nvPr/>
        </p:nvSpPr>
        <p:spPr>
          <a:xfrm>
            <a:off x="1248996" y="4898236"/>
            <a:ext cx="6129253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Трудности с карточкой.</a:t>
            </a:r>
          </a:p>
        </p:txBody>
      </p:sp>
      <p:sp>
        <p:nvSpPr>
          <p:cNvPr id="367" name="Результаты решения занятия"/>
          <p:cNvSpPr txBox="1"/>
          <p:nvPr/>
        </p:nvSpPr>
        <p:spPr>
          <a:xfrm>
            <a:off x="438802" y="373687"/>
            <a:ext cx="6934201" cy="2709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решения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занятия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grpSp>
        <p:nvGrpSpPr>
          <p:cNvPr id="372" name="Group"/>
          <p:cNvGrpSpPr/>
          <p:nvPr/>
        </p:nvGrpSpPr>
        <p:grpSpPr>
          <a:xfrm>
            <a:off x="8395158" y="4121150"/>
            <a:ext cx="15472770" cy="6825200"/>
            <a:chOff x="0" y="0"/>
            <a:chExt cx="15472768" cy="6825198"/>
          </a:xfrm>
        </p:grpSpPr>
        <p:sp>
          <p:nvSpPr>
            <p:cNvPr id="370" name="Rounded Rectangle"/>
            <p:cNvSpPr/>
            <p:nvPr/>
          </p:nvSpPr>
          <p:spPr>
            <a:xfrm>
              <a:off x="0" y="9388"/>
              <a:ext cx="15472769" cy="6815811"/>
            </a:xfrm>
            <a:prstGeom prst="roundRect">
              <a:avLst>
                <a:gd name="adj" fmla="val 143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0" dist="16744" dir="5400000" rotWithShape="0">
                <a:srgbClr val="000000">
                  <a:alpha val="10281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71" name="Frame 3.2 больше красного.png" descr="Frame 3.2 больше красного.png"/>
            <p:cNvPicPr>
              <a:picLocks noChangeAspect="1"/>
            </p:cNvPicPr>
            <p:nvPr/>
          </p:nvPicPr>
          <p:blipFill>
            <a:blip r:embed="rId3"/>
            <a:srcRect l="1618" t="1317" r="2898" b="7916"/>
            <a:stretch>
              <a:fillRect/>
            </a:stretch>
          </p:blipFill>
          <p:spPr>
            <a:xfrm>
              <a:off x="597107" y="0"/>
              <a:ext cx="14767507" cy="63876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7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64" y="4125831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64" y="4880681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580" y="5466125"/>
            <a:ext cx="426468" cy="426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7759" y="10282784"/>
            <a:ext cx="426468" cy="42646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Август 2019">
            <a:extLst>
              <a:ext uri="{FF2B5EF4-FFF2-40B4-BE49-F238E27FC236}">
                <a16:creationId xmlns:a16="http://schemas.microsoft.com/office/drawing/2014/main" id="{6017411B-6906-164D-9C57-E6D821A9AB43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B00FFD2E-4430-2541-A685-30BF4FA522D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26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Результаты решения в Яндекс.Учебнике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решения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Яндекс.Учебнике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81" name="Статистика по классу"/>
          <p:cNvSpPr txBox="1"/>
          <p:nvPr/>
        </p:nvSpPr>
        <p:spPr>
          <a:xfrm>
            <a:off x="438802" y="373687"/>
            <a:ext cx="6934201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Статистика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классу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83" name="Rectangle"/>
          <p:cNvSpPr/>
          <p:nvPr/>
        </p:nvSpPr>
        <p:spPr>
          <a:xfrm rot="16200000">
            <a:off x="10946748" y="-4570209"/>
            <a:ext cx="1460501" cy="5336562"/>
          </a:xfrm>
          <a:prstGeom prst="rect">
            <a:avLst/>
          </a:prstGeom>
          <a:solidFill>
            <a:srgbClr val="FD8D25">
              <a:alpha val="4553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84" name="статистика по классу.png" descr="статистика по классу.png"/>
          <p:cNvPicPr>
            <a:picLocks noChangeAspect="1"/>
          </p:cNvPicPr>
          <p:nvPr/>
        </p:nvPicPr>
        <p:blipFill>
          <a:blip r:embed="rId2"/>
          <a:srcRect l="2102" t="1840" r="2102" b="1840"/>
          <a:stretch>
            <a:fillRect/>
          </a:stretch>
        </p:blipFill>
        <p:spPr>
          <a:xfrm>
            <a:off x="10032391" y="1393428"/>
            <a:ext cx="12236836" cy="10929130"/>
          </a:xfrm>
          <a:prstGeom prst="rect">
            <a:avLst/>
          </a:prstGeom>
          <a:ln w="12700">
            <a:miter lim="400000"/>
          </a:ln>
          <a:effectLst>
            <a:outerShdw blurRad="508000" dist="16744" dir="5400000" rotWithShape="0">
              <a:srgbClr val="000000">
                <a:alpha val="10281"/>
              </a:srgbClr>
            </a:outerShdw>
          </a:effectLst>
        </p:spPr>
      </p:pic>
      <p:pic>
        <p:nvPicPr>
          <p:cNvPr id="385" name="метапрезентация_графика_разделитель_06.pdf" descr="метапрезентация_графика_разделитель_06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Август 2019">
            <a:extLst>
              <a:ext uri="{FF2B5EF4-FFF2-40B4-BE49-F238E27FC236}">
                <a16:creationId xmlns:a16="http://schemas.microsoft.com/office/drawing/2014/main" id="{418C2F6D-2ACC-AB44-8A82-A29FAAD51001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DBBC1996-9F5F-4A4A-B2AD-136B33AC386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27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метапрезентация_графика_разделитель_07.pdf" descr="метапрезентация_графика_разделитель_07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Отчёт за период"/>
          <p:cNvSpPr txBox="1"/>
          <p:nvPr/>
        </p:nvSpPr>
        <p:spPr>
          <a:xfrm>
            <a:off x="438802" y="373687"/>
            <a:ext cx="7332984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Отчёт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за период</a:t>
            </a:r>
          </a:p>
        </p:txBody>
      </p:sp>
      <p:sp>
        <p:nvSpPr>
          <p:cNvPr id="388" name="Задания Яндекс.Учебника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389" name="Индивидуальный отчёт показывает активность учителя и рекомендации по созданию занятий.…"/>
          <p:cNvSpPr txBox="1"/>
          <p:nvPr/>
        </p:nvSpPr>
        <p:spPr>
          <a:xfrm>
            <a:off x="456309" y="3284232"/>
            <a:ext cx="6934201" cy="3321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Индивидуальный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отчёт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показывает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активность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рекомендации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созданию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занятий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Статистика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класса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: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анализ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тем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каждому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предмету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сравнение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результатов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своих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учеников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результатами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учеников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России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Статистика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каждому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</p:txBody>
      </p:sp>
      <p:pic>
        <p:nvPicPr>
          <p:cNvPr id="392" name="отчет 01.jpg" descr="отчет 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379" y="1689739"/>
            <a:ext cx="7304312" cy="10336522"/>
          </a:xfrm>
          <a:prstGeom prst="rect">
            <a:avLst/>
          </a:prstGeom>
          <a:ln w="12700">
            <a:miter lim="400000"/>
          </a:ln>
          <a:effectLst>
            <a:outerShdw blurRad="508000" dist="16744" dir="5400000" rotWithShape="0">
              <a:srgbClr val="000000">
                <a:alpha val="10281"/>
              </a:srgbClr>
            </a:outerShdw>
          </a:effectLst>
        </p:spPr>
      </p:pic>
      <p:pic>
        <p:nvPicPr>
          <p:cNvPr id="393" name="отчет 02.jpg" descr="отчет 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5673" y="1689739"/>
            <a:ext cx="7304312" cy="10336522"/>
          </a:xfrm>
          <a:prstGeom prst="rect">
            <a:avLst/>
          </a:prstGeom>
          <a:ln w="12700">
            <a:miter lim="400000"/>
          </a:ln>
          <a:effectLst>
            <a:outerShdw blurRad="508000" dist="16744" dir="5400000" rotWithShape="0">
              <a:srgbClr val="000000">
                <a:alpha val="10281"/>
              </a:srgbClr>
            </a:outerShdw>
          </a:effectLst>
        </p:spPr>
      </p:pic>
      <p:sp>
        <p:nvSpPr>
          <p:cNvPr id="10" name="Август 2019">
            <a:extLst>
              <a:ext uri="{FF2B5EF4-FFF2-40B4-BE49-F238E27FC236}">
                <a16:creationId xmlns:a16="http://schemas.microsoft.com/office/drawing/2014/main" id="{1C315463-6D75-5841-938F-41C8B60ADAF5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A5FBB745-C0BA-9B46-825F-E18483B7C26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28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метапрезентация_графика_раздел_05.pdf" descr="метапрезентация_графика_раздел_05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Как работать с Яндекс.Учебником?"/>
          <p:cNvSpPr txBox="1"/>
          <p:nvPr/>
        </p:nvSpPr>
        <p:spPr>
          <a:xfrm>
            <a:off x="388657" y="3837463"/>
            <a:ext cx="14798746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работать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Яндекс.Учебником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?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метапрезентация_графика_ж рамка.pdf" descr="метапрезентация_графика_ж рамка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3999" cy="13715999"/>
          </a:xfrm>
          <a:prstGeom prst="rect">
            <a:avLst/>
          </a:prstGeom>
          <a:ln w="12700">
            <a:miter lim="400000"/>
          </a:ln>
        </p:spPr>
      </p:pic>
      <p:sp>
        <p:nvSpPr>
          <p:cNvPr id="399" name="Сценарии использования"/>
          <p:cNvSpPr txBox="1"/>
          <p:nvPr/>
        </p:nvSpPr>
        <p:spPr>
          <a:xfrm>
            <a:off x="438802" y="373687"/>
            <a:ext cx="12219078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Сценарии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использования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00" name="Что такое 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05" name="Пропедевтика нового материала"/>
          <p:cNvSpPr txBox="1"/>
          <p:nvPr/>
        </p:nvSpPr>
        <p:spPr>
          <a:xfrm>
            <a:off x="1540826" y="6412316"/>
            <a:ext cx="38100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A6A5A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A6A5A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sym typeface="Helvetica Neue"/>
              </a:rPr>
              <a:t>Пропедевтика</a:t>
            </a:r>
            <a:r>
              <a:rPr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sym typeface="Helvetica Neue"/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sym typeface="Helvetica Neue"/>
              </a:rPr>
              <a:t>нового</a:t>
            </a:r>
            <a:r>
              <a:rPr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sym typeface="Helvetica Neue"/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sym typeface="Helvetica Neue"/>
              </a:rPr>
              <a:t>материала</a:t>
            </a:r>
            <a:endParaRPr dirty="0">
              <a:ln w="0" cap="flat">
                <a:noFill/>
                <a:prstDash val="solid"/>
                <a:miter lim="400000"/>
              </a:ln>
              <a:solidFill>
                <a:srgbClr val="201E1E"/>
              </a:solidFill>
              <a:sym typeface="Helvetica Neue"/>
            </a:endParaRPr>
          </a:p>
        </p:txBody>
      </p:sp>
      <p:sp>
        <p:nvSpPr>
          <p:cNvPr id="406" name="Первичное закрепление нового материала"/>
          <p:cNvSpPr txBox="1"/>
          <p:nvPr/>
        </p:nvSpPr>
        <p:spPr>
          <a:xfrm>
            <a:off x="5888032" y="6412316"/>
            <a:ext cx="38100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Первичное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закрепление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нового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материала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07" name="Закрепление изученного материала"/>
          <p:cNvSpPr txBox="1"/>
          <p:nvPr/>
        </p:nvSpPr>
        <p:spPr>
          <a:xfrm>
            <a:off x="10235239" y="6412316"/>
            <a:ext cx="38100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Закрепление изученного материала</a:t>
            </a:r>
          </a:p>
        </p:txBody>
      </p:sp>
      <p:sp>
        <p:nvSpPr>
          <p:cNvPr id="408" name="Повторение и обобщение материала"/>
          <p:cNvSpPr txBox="1"/>
          <p:nvPr/>
        </p:nvSpPr>
        <p:spPr>
          <a:xfrm>
            <a:off x="14582446" y="6412316"/>
            <a:ext cx="38100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Повторение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обобщение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материала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09" name="Контрольные и проверочные работы"/>
          <p:cNvSpPr txBox="1"/>
          <p:nvPr/>
        </p:nvSpPr>
        <p:spPr>
          <a:xfrm>
            <a:off x="18929652" y="6412316"/>
            <a:ext cx="38100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A6A5A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400" b="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  <a:t>Контрольные</a:t>
            </a:r>
            <a:br>
              <a:rPr sz="2400" b="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</a:br>
            <a:r>
              <a:rPr sz="2400" b="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  <a:t>и</a:t>
            </a:r>
            <a:r>
              <a:rPr sz="2400" b="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  <a:t> </a:t>
            </a:r>
            <a:r>
              <a:rPr sz="2400" b="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  <a:t>проверочные</a:t>
            </a:r>
            <a:r>
              <a:rPr sz="2400" b="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  <a:t> </a:t>
            </a:r>
            <a:r>
              <a:rPr sz="2400" b="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  <a:sym typeface="Arial"/>
              </a:rPr>
              <a:t>работы</a:t>
            </a:r>
            <a:endParaRPr sz="2400" b="0" dirty="0">
              <a:ln w="0" cap="flat">
                <a:noFill/>
                <a:prstDash val="solid"/>
                <a:miter lim="400000"/>
              </a:ln>
              <a:solidFill>
                <a:srgbClr val="201E1E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0" name="Rounded Rectangle"/>
          <p:cNvSpPr/>
          <p:nvPr/>
        </p:nvSpPr>
        <p:spPr>
          <a:xfrm>
            <a:off x="6083547" y="6808241"/>
            <a:ext cx="3429001" cy="32843"/>
          </a:xfrm>
          <a:prstGeom prst="roundRect">
            <a:avLst>
              <a:gd name="adj" fmla="val 50000"/>
            </a:avLst>
          </a:prstGeom>
          <a:solidFill>
            <a:srgbClr val="FEC82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1" name="Rounded Rectangle"/>
          <p:cNvSpPr/>
          <p:nvPr/>
        </p:nvSpPr>
        <p:spPr>
          <a:xfrm>
            <a:off x="10383797" y="6808241"/>
            <a:ext cx="1841501" cy="32843"/>
          </a:xfrm>
          <a:prstGeom prst="roundRect">
            <a:avLst>
              <a:gd name="adj" fmla="val 50000"/>
            </a:avLst>
          </a:prstGeom>
          <a:solidFill>
            <a:srgbClr val="FEC82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2" name="Rounded Rectangle"/>
          <p:cNvSpPr/>
          <p:nvPr/>
        </p:nvSpPr>
        <p:spPr>
          <a:xfrm>
            <a:off x="14684046" y="6808241"/>
            <a:ext cx="3619501" cy="32843"/>
          </a:xfrm>
          <a:prstGeom prst="roundRect">
            <a:avLst>
              <a:gd name="adj" fmla="val 50000"/>
            </a:avLst>
          </a:prstGeom>
          <a:solidFill>
            <a:srgbClr val="FEC82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3" name="Rounded Rectangle"/>
          <p:cNvSpPr/>
          <p:nvPr/>
        </p:nvSpPr>
        <p:spPr>
          <a:xfrm>
            <a:off x="10687792" y="8140840"/>
            <a:ext cx="2837651" cy="447229"/>
          </a:xfrm>
          <a:prstGeom prst="roundRect">
            <a:avLst>
              <a:gd name="adj" fmla="val 22718"/>
            </a:avLst>
          </a:prstGeom>
          <a:solidFill>
            <a:srgbClr val="FFF1B7"/>
          </a:solidFill>
          <a:ln w="25400">
            <a:solidFill>
              <a:srgbClr val="FD8D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4" name="Отработка навыка"/>
          <p:cNvSpPr txBox="1"/>
          <p:nvPr/>
        </p:nvSpPr>
        <p:spPr>
          <a:xfrm>
            <a:off x="10719737" y="8140840"/>
            <a:ext cx="277376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Отработка навыка</a:t>
            </a:r>
          </a:p>
        </p:txBody>
      </p:sp>
      <p:pic>
        <p:nvPicPr>
          <p:cNvPr id="41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099" y="5603852"/>
            <a:ext cx="426468" cy="426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006" y="5603852"/>
            <a:ext cx="426468" cy="426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4212" y="5603852"/>
            <a:ext cx="426469" cy="426469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Август 2019">
            <a:extLst>
              <a:ext uri="{FF2B5EF4-FFF2-40B4-BE49-F238E27FC236}">
                <a16:creationId xmlns:a16="http://schemas.microsoft.com/office/drawing/2014/main" id="{ED441A09-DB85-3A4B-AC3C-EF4CC68BF434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903E0F60-15F9-7D4D-A42D-2B39A68FA31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30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81B05532-F6D2-EF45-B057-E024F491F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7710" y="5127931"/>
            <a:ext cx="13376021" cy="2877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3E31B36-C75B-A641-977E-5870268AF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3542" y="5602485"/>
            <a:ext cx="431800" cy="4318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3190753-D378-1F44-A918-1422F30D92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21662" y="5607572"/>
            <a:ext cx="431800" cy="431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метапрезентация_графика_разделитель_08.pdf" descr="метапрезентация_графика_разделитель_08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Как работать с Яндекс.Учебником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работать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Яндекс.Учебником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23" name="Как учителя используют сервис"/>
          <p:cNvSpPr txBox="1"/>
          <p:nvPr/>
        </p:nvSpPr>
        <p:spPr>
          <a:xfrm>
            <a:off x="438802" y="373687"/>
            <a:ext cx="6934201" cy="2709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используют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сервис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25" name="Rounded Rectangle"/>
          <p:cNvSpPr/>
          <p:nvPr/>
        </p:nvSpPr>
        <p:spPr>
          <a:xfrm>
            <a:off x="18893144" y="5535662"/>
            <a:ext cx="3783242" cy="447230"/>
          </a:xfrm>
          <a:prstGeom prst="roundRect">
            <a:avLst>
              <a:gd name="adj" fmla="val 22718"/>
            </a:avLst>
          </a:prstGeom>
          <a:solidFill>
            <a:srgbClr val="FFF1B7"/>
          </a:solidFill>
          <a:ln w="25400">
            <a:solidFill>
              <a:srgbClr val="FD8D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6" name="Rounded Rectangle"/>
          <p:cNvSpPr/>
          <p:nvPr/>
        </p:nvSpPr>
        <p:spPr>
          <a:xfrm>
            <a:off x="13619311" y="5535662"/>
            <a:ext cx="3188984" cy="447230"/>
          </a:xfrm>
          <a:prstGeom prst="roundRect">
            <a:avLst>
              <a:gd name="adj" fmla="val 22718"/>
            </a:avLst>
          </a:prstGeom>
          <a:solidFill>
            <a:srgbClr val="FFF1B7"/>
          </a:solidFill>
          <a:ln w="25400">
            <a:solidFill>
              <a:srgbClr val="FD8D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7" name="В классе"/>
          <p:cNvSpPr txBox="1"/>
          <p:nvPr/>
        </p:nvSpPr>
        <p:spPr>
          <a:xfrm>
            <a:off x="16155339" y="4579155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В классе</a:t>
            </a:r>
          </a:p>
        </p:txBody>
      </p:sp>
      <p:sp>
        <p:nvSpPr>
          <p:cNvPr id="428" name="Дома"/>
          <p:cNvSpPr txBox="1"/>
          <p:nvPr/>
        </p:nvSpPr>
        <p:spPr>
          <a:xfrm>
            <a:off x="8870079" y="4579154"/>
            <a:ext cx="3475285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Дома</a:t>
            </a:r>
          </a:p>
        </p:txBody>
      </p:sp>
      <p:sp>
        <p:nvSpPr>
          <p:cNvPr id="429" name="Rounded Rectangle"/>
          <p:cNvSpPr/>
          <p:nvPr/>
        </p:nvSpPr>
        <p:spPr>
          <a:xfrm>
            <a:off x="13204611" y="5279918"/>
            <a:ext cx="10160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0" name="На устройствах учеников"/>
          <p:cNvSpPr txBox="1"/>
          <p:nvPr/>
        </p:nvSpPr>
        <p:spPr>
          <a:xfrm>
            <a:off x="18880441" y="5535662"/>
            <a:ext cx="3808642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На устройствах учеников</a:t>
            </a:r>
          </a:p>
        </p:txBody>
      </p:sp>
      <p:sp>
        <p:nvSpPr>
          <p:cNvPr id="431" name="Учитель или ученик решает занятие на интерактивной доске"/>
          <p:cNvSpPr txBox="1"/>
          <p:nvPr/>
        </p:nvSpPr>
        <p:spPr>
          <a:xfrm>
            <a:off x="13309483" y="6390570"/>
            <a:ext cx="3808642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Учитель или ученик решает занятие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на интерактивной доске</a:t>
            </a:r>
          </a:p>
        </p:txBody>
      </p:sp>
      <p:sp>
        <p:nvSpPr>
          <p:cNvPr id="432" name="каждый ученик работает за своим устройством;…"/>
          <p:cNvSpPr txBox="1"/>
          <p:nvPr/>
        </p:nvSpPr>
        <p:spPr>
          <a:xfrm>
            <a:off x="18059378" y="6390570"/>
            <a:ext cx="5450774" cy="4133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каждый ученик работает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за своим устройством;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часть учеников решают задания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за устройствами, часть —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в бумажном виде;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5 – 6 устройств на класс, которые используются в модели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«ротация станций»</a:t>
            </a:r>
          </a:p>
        </p:txBody>
      </p:sp>
      <p:sp>
        <p:nvSpPr>
          <p:cNvPr id="433" name="Ученик решает занятие на домашнем устройстве"/>
          <p:cNvSpPr txBox="1"/>
          <p:nvPr/>
        </p:nvSpPr>
        <p:spPr>
          <a:xfrm>
            <a:off x="8889789" y="6390570"/>
            <a:ext cx="380864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Ученик решает занятие на домашнем устройстве</a:t>
            </a:r>
          </a:p>
        </p:txBody>
      </p:sp>
      <p:sp>
        <p:nvSpPr>
          <p:cNvPr id="434" name="Фронтальная работа"/>
          <p:cNvSpPr txBox="1"/>
          <p:nvPr/>
        </p:nvSpPr>
        <p:spPr>
          <a:xfrm>
            <a:off x="13473903" y="5535662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Фронтальная работа</a:t>
            </a:r>
          </a:p>
        </p:txBody>
      </p:sp>
      <p:sp>
        <p:nvSpPr>
          <p:cNvPr id="435" name="Rounded Rectangle"/>
          <p:cNvSpPr/>
          <p:nvPr/>
        </p:nvSpPr>
        <p:spPr>
          <a:xfrm rot="16200000">
            <a:off x="12166445" y="4256920"/>
            <a:ext cx="1778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6" name="Rounded Rectangle"/>
          <p:cNvSpPr/>
          <p:nvPr/>
        </p:nvSpPr>
        <p:spPr>
          <a:xfrm>
            <a:off x="13204611" y="6249152"/>
            <a:ext cx="10160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7" name="Rounded Rectangle"/>
          <p:cNvSpPr/>
          <p:nvPr/>
        </p:nvSpPr>
        <p:spPr>
          <a:xfrm>
            <a:off x="8791479" y="5279918"/>
            <a:ext cx="41275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8" name="Rounded Rectangle"/>
          <p:cNvSpPr/>
          <p:nvPr/>
        </p:nvSpPr>
        <p:spPr>
          <a:xfrm>
            <a:off x="8791479" y="6249152"/>
            <a:ext cx="41275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9" name="Rounded Rectangle"/>
          <p:cNvSpPr/>
          <p:nvPr/>
        </p:nvSpPr>
        <p:spPr>
          <a:xfrm rot="16200000">
            <a:off x="12725245" y="5788507"/>
            <a:ext cx="6604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0" name="Rounded Rectangle"/>
          <p:cNvSpPr/>
          <p:nvPr/>
        </p:nvSpPr>
        <p:spPr>
          <a:xfrm rot="16200000">
            <a:off x="12166445" y="7320095"/>
            <a:ext cx="1778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4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186" y="3368214"/>
            <a:ext cx="965072" cy="103447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7491" y="3366735"/>
            <a:ext cx="1155499" cy="1037427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82% учителей используют Яндекс.Учебник для домашней работы."/>
          <p:cNvSpPr txBox="1"/>
          <p:nvPr/>
        </p:nvSpPr>
        <p:spPr>
          <a:xfrm>
            <a:off x="8356600" y="454613"/>
            <a:ext cx="14080203" cy="1605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82% учителей используют Яндекс.Учебник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для домашней работы.</a:t>
            </a:r>
          </a:p>
        </p:txBody>
      </p:sp>
      <p:sp>
        <p:nvSpPr>
          <p:cNvPr id="28" name="Август 2019">
            <a:extLst>
              <a:ext uri="{FF2B5EF4-FFF2-40B4-BE49-F238E27FC236}">
                <a16:creationId xmlns:a16="http://schemas.microsoft.com/office/drawing/2014/main" id="{75DF8E89-9CDC-9B47-8C1A-E4A98CFB36E1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9" name="Slide Number">
            <a:extLst>
              <a:ext uri="{FF2B5EF4-FFF2-40B4-BE49-F238E27FC236}">
                <a16:creationId xmlns:a16="http://schemas.microsoft.com/office/drawing/2014/main" id="{929F8BE0-CA94-284D-90C2-B3F084BC34A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31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метапрезентация_графика_раздел_01.pdf" descr="метапрезентация_графика_раздел_0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Зачем нужен Яндекс.Учебник?"/>
          <p:cNvSpPr txBox="1"/>
          <p:nvPr/>
        </p:nvSpPr>
        <p:spPr>
          <a:xfrm>
            <a:off x="388657" y="3837463"/>
            <a:ext cx="14798746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Зачем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нужен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?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метапрезентация_графика_разделитель_09.pdf" descr="метапрезентация_графика_разделитель_09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Экономит время на проверке заданий и на подготовке к уроку.…"/>
          <p:cNvSpPr txBox="1"/>
          <p:nvPr/>
        </p:nvSpPr>
        <p:spPr>
          <a:xfrm>
            <a:off x="8356600" y="454613"/>
            <a:ext cx="14080203" cy="11511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Экономит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время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проверке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заданий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подготовке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уроку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Реализует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индивидуальный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подход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счет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выдачи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ученикам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различных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 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Выстраивает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обучение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основании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детальной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аналитики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Формирует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детей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учебную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мотивацию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счет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интересного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наполнения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заданий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включения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обучение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цифрового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ресурса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Формирует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учеников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навык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обучения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цифровой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среде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54" name="Что такое 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55" name="Rounded Rectangle"/>
          <p:cNvSpPr/>
          <p:nvPr/>
        </p:nvSpPr>
        <p:spPr>
          <a:xfrm>
            <a:off x="8410358" y="1254257"/>
            <a:ext cx="4762501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56" name="Учитель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Учитель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59" name="Rounded Rectangle"/>
          <p:cNvSpPr/>
          <p:nvPr/>
        </p:nvSpPr>
        <p:spPr>
          <a:xfrm>
            <a:off x="11579221" y="3539102"/>
            <a:ext cx="7112001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0" name="Rounded Rectangle"/>
          <p:cNvSpPr/>
          <p:nvPr/>
        </p:nvSpPr>
        <p:spPr>
          <a:xfrm>
            <a:off x="14119862" y="8093388"/>
            <a:ext cx="5803901" cy="45542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Август 2019">
            <a:extLst>
              <a:ext uri="{FF2B5EF4-FFF2-40B4-BE49-F238E27FC236}">
                <a16:creationId xmlns:a16="http://schemas.microsoft.com/office/drawing/2014/main" id="{A79916A0-FFA0-8249-A41B-498BB4E273B4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AA115424-8FED-4444-8E9F-D669CA5F3B5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33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метапрезентация_графика_разделитель_10.pdf" descr="метапрезентация_графика_разделитель_10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Мотивирован интересным содержанием заданий и обучением в близком ему цифровом формате.…"/>
          <p:cNvSpPr txBox="1"/>
          <p:nvPr/>
        </p:nvSpPr>
        <p:spPr>
          <a:xfrm>
            <a:off x="8356600" y="454613"/>
            <a:ext cx="14080203" cy="6939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Мотивирован интересным содержанием заданий и обучением в близком ему цифровом формате.    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Чувствует себя спокойнее, т. к. есть возможность ошибаться.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Чувствует себя «взрослым», т. к. не просто играет, но учится в онлайн режиме.</a:t>
            </a:r>
          </a:p>
        </p:txBody>
      </p:sp>
      <p:sp>
        <p:nvSpPr>
          <p:cNvPr id="464" name="Что такое 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65" name="Rounded Rectangle"/>
          <p:cNvSpPr/>
          <p:nvPr/>
        </p:nvSpPr>
        <p:spPr>
          <a:xfrm>
            <a:off x="8410358" y="1254257"/>
            <a:ext cx="11645901" cy="45542"/>
          </a:xfrm>
          <a:prstGeom prst="roundRect">
            <a:avLst>
              <a:gd name="adj" fmla="val 50000"/>
            </a:avLst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6" name="Ребёнок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Ребёнок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68" name="Rounded Rectangle"/>
          <p:cNvSpPr/>
          <p:nvPr/>
        </p:nvSpPr>
        <p:spPr>
          <a:xfrm>
            <a:off x="12988878" y="4283937"/>
            <a:ext cx="2959101" cy="45542"/>
          </a:xfrm>
          <a:prstGeom prst="roundRect">
            <a:avLst>
              <a:gd name="adj" fmla="val 50000"/>
            </a:avLst>
          </a:prstGeom>
          <a:solidFill>
            <a:srgbClr val="FED93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Август 2019">
            <a:extLst>
              <a:ext uri="{FF2B5EF4-FFF2-40B4-BE49-F238E27FC236}">
                <a16:creationId xmlns:a16="http://schemas.microsoft.com/office/drawing/2014/main" id="{CF4271FC-EC1F-0B47-B9BB-1551FE9CFEAB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440057CE-E8B5-7C49-A6B8-99AFB0D296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34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метапрезентация_графика_разделитель_11.pdf" descr="метапрезентация_графика_разделитель_11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Получает объективную, непредвзятую оценку результатов ребенка.…"/>
          <p:cNvSpPr txBox="1"/>
          <p:nvPr/>
        </p:nvSpPr>
        <p:spPr>
          <a:xfrm>
            <a:off x="8356600" y="454613"/>
            <a:ext cx="14080203" cy="6177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Получает объективную, непредвзятую оценку результатов ребенка.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Спокоен, т. к. подборку заданий формирует учитель с учетом особенностей ребёнка.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Рад видеть ребёнка, который не только играет,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но и учится с использованием гаджетов.        </a:t>
            </a:r>
          </a:p>
        </p:txBody>
      </p:sp>
      <p:sp>
        <p:nvSpPr>
          <p:cNvPr id="473" name="Что такое 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такое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74" name="Родитель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Родитель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76" name="Rounded Rectangle"/>
          <p:cNvSpPr/>
          <p:nvPr/>
        </p:nvSpPr>
        <p:spPr>
          <a:xfrm>
            <a:off x="8450395" y="3533079"/>
            <a:ext cx="2349501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78" name="Rounded Rectangle"/>
          <p:cNvSpPr/>
          <p:nvPr/>
        </p:nvSpPr>
        <p:spPr>
          <a:xfrm>
            <a:off x="8445500" y="5820609"/>
            <a:ext cx="1054100" cy="45543"/>
          </a:xfrm>
          <a:prstGeom prst="roundRect">
            <a:avLst>
              <a:gd name="adj" fmla="val 50000"/>
            </a:avLst>
          </a:prstGeom>
          <a:solidFill>
            <a:srgbClr val="FD8D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Август 2019">
            <a:extLst>
              <a:ext uri="{FF2B5EF4-FFF2-40B4-BE49-F238E27FC236}">
                <a16:creationId xmlns:a16="http://schemas.microsoft.com/office/drawing/2014/main" id="{DA57A424-41EE-7A43-9561-0B464FC15131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A3055EBF-DA27-5546-8E93-30B80842BF9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35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метапрезентация_графика_раздел_03.pdf" descr="метапрезентация_графика_раздел_03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0" name="Яндекс.Учебник для начальной школы"/>
          <p:cNvSpPr txBox="1"/>
          <p:nvPr/>
        </p:nvSpPr>
        <p:spPr>
          <a:xfrm>
            <a:off x="388657" y="3837463"/>
            <a:ext cx="14798746" cy="2851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для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начальной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школы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метапрезентация_графика_ж рамочка.pdf" descr="метапрезентация_графика_ж рамочка.pdf">
            <a:extLst>
              <a:ext uri="{FF2B5EF4-FFF2-40B4-BE49-F238E27FC236}">
                <a16:creationId xmlns:a16="http://schemas.microsoft.com/office/drawing/2014/main" id="{7F2BCDC4-7E3D-8D40-803B-59934BB26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3" name="Результаты первого учебного года"/>
          <p:cNvSpPr txBox="1"/>
          <p:nvPr/>
        </p:nvSpPr>
        <p:spPr>
          <a:xfrm>
            <a:off x="438802" y="653087"/>
            <a:ext cx="8224218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первого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учебного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года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485" name="Зачем нужен Яндекс.Учебник?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Зачем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нужен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?</a:t>
            </a:r>
          </a:p>
        </p:txBody>
      </p:sp>
      <p:sp>
        <p:nvSpPr>
          <p:cNvPr id="486" name="регионов-партнеров"/>
          <p:cNvSpPr txBox="1"/>
          <p:nvPr/>
        </p:nvSpPr>
        <p:spPr>
          <a:xfrm>
            <a:off x="8074164" y="5226412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регионов-партнеров</a:t>
            </a:r>
          </a:p>
        </p:txBody>
      </p:sp>
      <p:sp>
        <p:nvSpPr>
          <p:cNvPr id="487" name="учителей"/>
          <p:cNvSpPr txBox="1"/>
          <p:nvPr/>
        </p:nvSpPr>
        <p:spPr>
          <a:xfrm>
            <a:off x="13145155" y="5226412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учителей</a:t>
            </a:r>
          </a:p>
        </p:txBody>
      </p:sp>
      <p:sp>
        <p:nvSpPr>
          <p:cNvPr id="488" name="школ"/>
          <p:cNvSpPr txBox="1"/>
          <p:nvPr/>
        </p:nvSpPr>
        <p:spPr>
          <a:xfrm>
            <a:off x="18807887" y="5226412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школ</a:t>
            </a:r>
          </a:p>
        </p:txBody>
      </p:sp>
      <p:sp>
        <p:nvSpPr>
          <p:cNvPr id="489" name="регионов"/>
          <p:cNvSpPr txBox="1"/>
          <p:nvPr/>
        </p:nvSpPr>
        <p:spPr>
          <a:xfrm>
            <a:off x="2953441" y="5226411"/>
            <a:ext cx="3475285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регионов</a:t>
            </a:r>
          </a:p>
        </p:txBody>
      </p:sp>
      <p:sp>
        <p:nvSpPr>
          <p:cNvPr id="490" name="раза в неделю в среднем учитель выдает задания"/>
          <p:cNvSpPr txBox="1"/>
          <p:nvPr/>
        </p:nvSpPr>
        <p:spPr>
          <a:xfrm>
            <a:off x="7458453" y="8879167"/>
            <a:ext cx="4711223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раза в неделю в среднем учитель выдает задания</a:t>
            </a:r>
          </a:p>
        </p:txBody>
      </p:sp>
      <p:sp>
        <p:nvSpPr>
          <p:cNvPr id="491" name="минут, среднее время решения домашнего задания"/>
          <p:cNvSpPr txBox="1"/>
          <p:nvPr/>
        </p:nvSpPr>
        <p:spPr>
          <a:xfrm>
            <a:off x="12713463" y="8879167"/>
            <a:ext cx="4343185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минут, среднее время решения домашнего задания</a:t>
            </a:r>
          </a:p>
        </p:txBody>
      </p:sp>
      <p:sp>
        <p:nvSpPr>
          <p:cNvPr id="492" name="учителей готовы рекомендовать сервис коллегам"/>
          <p:cNvSpPr txBox="1"/>
          <p:nvPr/>
        </p:nvSpPr>
        <p:spPr>
          <a:xfrm>
            <a:off x="18026327" y="8879167"/>
            <a:ext cx="5042920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учителей готовы рекомендовать сервис коллегам</a:t>
            </a:r>
          </a:p>
        </p:txBody>
      </p:sp>
      <p:sp>
        <p:nvSpPr>
          <p:cNvPr id="493" name="детей"/>
          <p:cNvSpPr txBox="1"/>
          <p:nvPr/>
        </p:nvSpPr>
        <p:spPr>
          <a:xfrm>
            <a:off x="2916319" y="8879166"/>
            <a:ext cx="3475286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детей</a:t>
            </a:r>
          </a:p>
        </p:txBody>
      </p:sp>
      <p:sp>
        <p:nvSpPr>
          <p:cNvPr id="494" name="85"/>
          <p:cNvSpPr txBox="1"/>
          <p:nvPr/>
        </p:nvSpPr>
        <p:spPr>
          <a:xfrm>
            <a:off x="3209634" y="3999441"/>
            <a:ext cx="2962899" cy="107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85</a:t>
            </a:r>
          </a:p>
        </p:txBody>
      </p:sp>
      <p:sp>
        <p:nvSpPr>
          <p:cNvPr id="495" name="25"/>
          <p:cNvSpPr txBox="1"/>
          <p:nvPr/>
        </p:nvSpPr>
        <p:spPr>
          <a:xfrm>
            <a:off x="8332615" y="3999441"/>
            <a:ext cx="2962899" cy="107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25</a:t>
            </a:r>
          </a:p>
        </p:txBody>
      </p:sp>
      <p:sp>
        <p:nvSpPr>
          <p:cNvPr id="496" name="&gt;35 000"/>
          <p:cNvSpPr txBox="1"/>
          <p:nvPr/>
        </p:nvSpPr>
        <p:spPr>
          <a:xfrm>
            <a:off x="11858890" y="3999441"/>
            <a:ext cx="6052332" cy="107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&gt;35 000</a:t>
            </a:r>
          </a:p>
        </p:txBody>
      </p:sp>
      <p:sp>
        <p:nvSpPr>
          <p:cNvPr id="497" name="16 000"/>
          <p:cNvSpPr txBox="1"/>
          <p:nvPr/>
        </p:nvSpPr>
        <p:spPr>
          <a:xfrm>
            <a:off x="17521621" y="3999441"/>
            <a:ext cx="6052333" cy="1070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16 000</a:t>
            </a:r>
          </a:p>
        </p:txBody>
      </p:sp>
      <p:sp>
        <p:nvSpPr>
          <p:cNvPr id="498" name="≈600 000"/>
          <p:cNvSpPr txBox="1"/>
          <p:nvPr/>
        </p:nvSpPr>
        <p:spPr>
          <a:xfrm>
            <a:off x="1432547" y="7634001"/>
            <a:ext cx="6442829" cy="107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≈600 000</a:t>
            </a:r>
          </a:p>
        </p:txBody>
      </p:sp>
      <p:sp>
        <p:nvSpPr>
          <p:cNvPr id="499" name="2"/>
          <p:cNvSpPr txBox="1"/>
          <p:nvPr/>
        </p:nvSpPr>
        <p:spPr>
          <a:xfrm>
            <a:off x="8332615" y="7634001"/>
            <a:ext cx="2962899" cy="107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2</a:t>
            </a:r>
          </a:p>
        </p:txBody>
      </p:sp>
      <p:sp>
        <p:nvSpPr>
          <p:cNvPr id="500" name="10"/>
          <p:cNvSpPr txBox="1"/>
          <p:nvPr/>
        </p:nvSpPr>
        <p:spPr>
          <a:xfrm>
            <a:off x="11858890" y="7634001"/>
            <a:ext cx="6052332" cy="107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10</a:t>
            </a:r>
          </a:p>
        </p:txBody>
      </p:sp>
      <p:sp>
        <p:nvSpPr>
          <p:cNvPr id="501" name="84%"/>
          <p:cNvSpPr txBox="1"/>
          <p:nvPr/>
        </p:nvSpPr>
        <p:spPr>
          <a:xfrm>
            <a:off x="17521621" y="7634001"/>
            <a:ext cx="6052333" cy="107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84%</a:t>
            </a:r>
          </a:p>
        </p:txBody>
      </p:sp>
      <p:sp>
        <p:nvSpPr>
          <p:cNvPr id="504" name="Rounded Rectangle"/>
          <p:cNvSpPr/>
          <p:nvPr/>
        </p:nvSpPr>
        <p:spPr>
          <a:xfrm>
            <a:off x="1974850" y="6641121"/>
            <a:ext cx="20434300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Август 2019">
            <a:extLst>
              <a:ext uri="{FF2B5EF4-FFF2-40B4-BE49-F238E27FC236}">
                <a16:creationId xmlns:a16="http://schemas.microsoft.com/office/drawing/2014/main" id="{A372B024-0010-114F-8A5D-B54669976CB7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787A4FFB-1AFD-B741-82B0-D900A2B0C19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37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метапрезентация_графика_раздел_05.pdf" descr="метапрезентация_графика_раздел_05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Я.Учитель. Программа профессионального развития учителей"/>
          <p:cNvSpPr txBox="1"/>
          <p:nvPr/>
        </p:nvSpPr>
        <p:spPr>
          <a:xfrm>
            <a:off x="388657" y="2378094"/>
            <a:ext cx="17386467" cy="421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10700"/>
              </a:lnSpc>
              <a:defRPr sz="10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Я.Учитель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.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Программа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профессионального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развития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учителей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метапрезентация_графика_ж рамочка.pdf" descr="метапрезентация_графика_ж рамочка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Что делает Яндекс.Учебник"/>
          <p:cNvSpPr txBox="1"/>
          <p:nvPr/>
        </p:nvSpPr>
        <p:spPr>
          <a:xfrm>
            <a:off x="438802" y="653087"/>
            <a:ext cx="11920712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Что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делает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513" name="Развитие учителей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Развитие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учителей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514" name="Методисты"/>
          <p:cNvSpPr txBox="1"/>
          <p:nvPr/>
        </p:nvSpPr>
        <p:spPr>
          <a:xfrm>
            <a:off x="9998307" y="4888353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Методисты</a:t>
            </a:r>
          </a:p>
        </p:txBody>
      </p:sp>
      <p:sp>
        <p:nvSpPr>
          <p:cNvPr id="515" name="Учителя"/>
          <p:cNvSpPr txBox="1"/>
          <p:nvPr/>
        </p:nvSpPr>
        <p:spPr>
          <a:xfrm>
            <a:off x="4886482" y="4888352"/>
            <a:ext cx="3475285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Учителя</a:t>
            </a:r>
          </a:p>
        </p:txBody>
      </p:sp>
      <p:sp>
        <p:nvSpPr>
          <p:cNvPr id="516" name="особенности работы учителя с цифровыми ресурсами:…"/>
          <p:cNvSpPr txBox="1"/>
          <p:nvPr/>
        </p:nvSpPr>
        <p:spPr>
          <a:xfrm>
            <a:off x="14737418" y="6167234"/>
            <a:ext cx="4838701" cy="4133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особенности работы учителя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с цифровыми ресурсами: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передача предметных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и метапредметных знаний;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организация учебного процесса и мотивация детей;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оценивание и обратная связь</a:t>
            </a:r>
          </a:p>
        </p:txBody>
      </p:sp>
      <p:sp>
        <p:nvSpPr>
          <p:cNvPr id="517" name="начальных классов;…"/>
          <p:cNvSpPr txBox="1"/>
          <p:nvPr/>
        </p:nvSpPr>
        <p:spPr>
          <a:xfrm>
            <a:off x="4906192" y="6167235"/>
            <a:ext cx="3808641" cy="2508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начальных классов;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учителя-предметники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в начальной школе;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учителя музыки</a:t>
            </a:r>
          </a:p>
        </p:txBody>
      </p:sp>
      <p:sp>
        <p:nvSpPr>
          <p:cNvPr id="518" name="Rounded Rectangle"/>
          <p:cNvSpPr/>
          <p:nvPr/>
        </p:nvSpPr>
        <p:spPr>
          <a:xfrm rot="16200000">
            <a:off x="8055849" y="4566117"/>
            <a:ext cx="2032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9" name="Rounded Rectangle"/>
          <p:cNvSpPr/>
          <p:nvPr/>
        </p:nvSpPr>
        <p:spPr>
          <a:xfrm>
            <a:off x="4807882" y="5716116"/>
            <a:ext cx="41275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0" name="Rounded Rectangle"/>
          <p:cNvSpPr/>
          <p:nvPr/>
        </p:nvSpPr>
        <p:spPr>
          <a:xfrm rot="16200000">
            <a:off x="6976349" y="8044981"/>
            <a:ext cx="4191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1" name="Чему мы учим"/>
          <p:cNvSpPr txBox="1"/>
          <p:nvPr/>
        </p:nvSpPr>
        <p:spPr>
          <a:xfrm>
            <a:off x="15416868" y="4888353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Чему мы учим</a:t>
            </a:r>
          </a:p>
        </p:txBody>
      </p:sp>
      <p:pic>
        <p:nvPicPr>
          <p:cNvPr id="5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5525" y="3656168"/>
            <a:ext cx="1282485" cy="989115"/>
          </a:xfrm>
          <a:prstGeom prst="rect">
            <a:avLst/>
          </a:prstGeom>
          <a:ln w="12700">
            <a:miter lim="400000"/>
          </a:ln>
        </p:spPr>
      </p:pic>
      <p:sp>
        <p:nvSpPr>
          <p:cNvPr id="523" name="Rounded Rectangle"/>
          <p:cNvSpPr/>
          <p:nvPr/>
        </p:nvSpPr>
        <p:spPr>
          <a:xfrm rot="16200000">
            <a:off x="13262982" y="4566117"/>
            <a:ext cx="2032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4" name="Rounded Rectangle"/>
          <p:cNvSpPr/>
          <p:nvPr/>
        </p:nvSpPr>
        <p:spPr>
          <a:xfrm rot="16200000">
            <a:off x="12183481" y="8044981"/>
            <a:ext cx="4191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5" name="Rounded Rectangle"/>
          <p:cNvSpPr/>
          <p:nvPr/>
        </p:nvSpPr>
        <p:spPr>
          <a:xfrm>
            <a:off x="9238192" y="5716116"/>
            <a:ext cx="48387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6" name="Rounded Rectangle"/>
          <p:cNvSpPr/>
          <p:nvPr/>
        </p:nvSpPr>
        <p:spPr>
          <a:xfrm>
            <a:off x="14430502" y="5716116"/>
            <a:ext cx="41275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7" name="школьные методисты;…"/>
          <p:cNvSpPr txBox="1"/>
          <p:nvPr/>
        </p:nvSpPr>
        <p:spPr>
          <a:xfrm>
            <a:off x="9565092" y="6167235"/>
            <a:ext cx="4295431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школьные методисты;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методисты муниципальных объединений;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меодисты региональных ИРО/ИПК  </a:t>
            </a:r>
          </a:p>
        </p:txBody>
      </p:sp>
      <p:pic>
        <p:nvPicPr>
          <p:cNvPr id="52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23" y="3578972"/>
            <a:ext cx="1117404" cy="1117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9505" y="3578972"/>
            <a:ext cx="1117405" cy="111739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Август 2019">
            <a:extLst>
              <a:ext uri="{FF2B5EF4-FFF2-40B4-BE49-F238E27FC236}">
                <a16:creationId xmlns:a16="http://schemas.microsoft.com/office/drawing/2014/main" id="{F6735C53-F319-244C-9155-7E0B57AF6877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4" name="Slide Number">
            <a:extLst>
              <a:ext uri="{FF2B5EF4-FFF2-40B4-BE49-F238E27FC236}">
                <a16:creationId xmlns:a16="http://schemas.microsoft.com/office/drawing/2014/main" id="{937CAA6D-B4D5-9743-A2F2-A0C6FF48AED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39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метапрезентация_графика_ж рамочка.pdf" descr="метапрезентация_графика_ж рамочка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3" name="В каких форматах мы проводим обучение"/>
          <p:cNvSpPr txBox="1"/>
          <p:nvPr/>
        </p:nvSpPr>
        <p:spPr>
          <a:xfrm>
            <a:off x="438802" y="653087"/>
            <a:ext cx="11920712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каких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форматах</a:t>
            </a:r>
            <a:br>
              <a:rPr dirty="0">
                <a:ln w="0" cap="flat">
                  <a:noFill/>
                  <a:prstDash val="solid"/>
                  <a:miter lim="400000"/>
                </a:ln>
              </a:rPr>
            </a:b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проводим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обучение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535" name="Развитие учителей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Развитие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учителей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536" name="Курс повышения квалификации"/>
          <p:cNvSpPr txBox="1"/>
          <p:nvPr/>
        </p:nvSpPr>
        <p:spPr>
          <a:xfrm>
            <a:off x="13393880" y="4835106"/>
            <a:ext cx="5237470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Курс повышения квалификации</a:t>
            </a:r>
          </a:p>
        </p:txBody>
      </p:sp>
      <p:sp>
        <p:nvSpPr>
          <p:cNvPr id="537" name="Вебинары"/>
          <p:cNvSpPr txBox="1"/>
          <p:nvPr/>
        </p:nvSpPr>
        <p:spPr>
          <a:xfrm>
            <a:off x="4459996" y="4835105"/>
            <a:ext cx="3475286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Вебинары</a:t>
            </a:r>
          </a:p>
        </p:txBody>
      </p:sp>
      <p:sp>
        <p:nvSpPr>
          <p:cNvPr id="538" name="1 – 2 раза в неделю по актуальной тематике: от подготовки к ВПР до развития коммуникативных УУД"/>
          <p:cNvSpPr txBox="1"/>
          <p:nvPr/>
        </p:nvSpPr>
        <p:spPr>
          <a:xfrm>
            <a:off x="3424253" y="7015688"/>
            <a:ext cx="5546772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1 – 2 раза в неделю по актуальной тематике: от подготовки к ВПР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до развития коммуникативных УУД</a:t>
            </a:r>
          </a:p>
        </p:txBody>
      </p:sp>
      <p:sp>
        <p:nvSpPr>
          <p:cNvPr id="539" name="Rounded Rectangle"/>
          <p:cNvSpPr/>
          <p:nvPr/>
        </p:nvSpPr>
        <p:spPr>
          <a:xfrm rot="16200000">
            <a:off x="8630425" y="4557321"/>
            <a:ext cx="16891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0" name="Rounded Rectangle"/>
          <p:cNvSpPr/>
          <p:nvPr/>
        </p:nvSpPr>
        <p:spPr>
          <a:xfrm>
            <a:off x="3668324" y="6564569"/>
            <a:ext cx="56515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1" name="Rounded Rectangle"/>
          <p:cNvSpPr/>
          <p:nvPr/>
        </p:nvSpPr>
        <p:spPr>
          <a:xfrm rot="16200000">
            <a:off x="7760475" y="8504628"/>
            <a:ext cx="3429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2" name="Rounded Rectangle"/>
          <p:cNvSpPr/>
          <p:nvPr/>
        </p:nvSpPr>
        <p:spPr>
          <a:xfrm>
            <a:off x="9654019" y="6564569"/>
            <a:ext cx="11049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3" name="1 модель…"/>
          <p:cNvSpPr txBox="1"/>
          <p:nvPr/>
        </p:nvSpPr>
        <p:spPr>
          <a:xfrm>
            <a:off x="9773716" y="7015688"/>
            <a:ext cx="2030623" cy="291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1 модель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2 модель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3 модель</a:t>
            </a:r>
          </a:p>
        </p:txBody>
      </p:sp>
      <p:pic>
        <p:nvPicPr>
          <p:cNvPr id="54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879" y="3728232"/>
            <a:ext cx="1435520" cy="920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693" y="3918578"/>
            <a:ext cx="1545845" cy="909185"/>
          </a:xfrm>
          <a:prstGeom prst="rect">
            <a:avLst/>
          </a:prstGeom>
          <a:ln w="12700">
            <a:miter lim="400000"/>
          </a:ln>
        </p:spPr>
      </p:pic>
      <p:sp>
        <p:nvSpPr>
          <p:cNvPr id="546" name="Подготовка методистов региона на базе Яндекса…"/>
          <p:cNvSpPr txBox="1"/>
          <p:nvPr/>
        </p:nvSpPr>
        <p:spPr>
          <a:xfrm>
            <a:off x="12168845" y="7015688"/>
            <a:ext cx="4484079" cy="3727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Подготовка методистов региона на базе Яндекса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Подготовка региональных тьюторов на базе региона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Обучение учителей региона</a:t>
            </a:r>
            <a:br>
              <a:rPr>
                <a:ln w="0" cap="flat">
                  <a:noFill/>
                  <a:prstDash val="solid"/>
                  <a:miter lim="400000"/>
                </a:ln>
              </a:rPr>
            </a:br>
            <a:r>
              <a:rPr>
                <a:ln w="0" cap="flat">
                  <a:noFill/>
                  <a:prstDash val="solid"/>
                  <a:miter lim="400000"/>
                </a:ln>
              </a:rPr>
              <a:t>в очном/смешанном форматах  </a:t>
            </a:r>
          </a:p>
        </p:txBody>
      </p:sp>
      <p:sp>
        <p:nvSpPr>
          <p:cNvPr id="547" name="Rounded Rectangle"/>
          <p:cNvSpPr/>
          <p:nvPr/>
        </p:nvSpPr>
        <p:spPr>
          <a:xfrm>
            <a:off x="18375889" y="5843938"/>
            <a:ext cx="1234034" cy="447230"/>
          </a:xfrm>
          <a:prstGeom prst="roundRect">
            <a:avLst>
              <a:gd name="adj" fmla="val 22718"/>
            </a:avLst>
          </a:prstGeom>
          <a:solidFill>
            <a:srgbClr val="FFF1B7"/>
          </a:solidFill>
          <a:ln w="25400">
            <a:solidFill>
              <a:srgbClr val="FD8D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8" name="Rounded Rectangle"/>
          <p:cNvSpPr/>
          <p:nvPr/>
        </p:nvSpPr>
        <p:spPr>
          <a:xfrm>
            <a:off x="13133892" y="5843938"/>
            <a:ext cx="2553983" cy="447230"/>
          </a:xfrm>
          <a:prstGeom prst="roundRect">
            <a:avLst>
              <a:gd name="adj" fmla="val 22718"/>
            </a:avLst>
          </a:prstGeom>
          <a:solidFill>
            <a:srgbClr val="FFF1B7"/>
          </a:solidFill>
          <a:ln w="25400">
            <a:solidFill>
              <a:srgbClr val="FD8D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9" name="Rounded Rectangle"/>
          <p:cNvSpPr/>
          <p:nvPr/>
        </p:nvSpPr>
        <p:spPr>
          <a:xfrm>
            <a:off x="9654019" y="5588194"/>
            <a:ext cx="11049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0" name="Регион"/>
          <p:cNvSpPr txBox="1"/>
          <p:nvPr/>
        </p:nvSpPr>
        <p:spPr>
          <a:xfrm>
            <a:off x="18384037" y="5843938"/>
            <a:ext cx="1217739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Регион</a:t>
            </a:r>
          </a:p>
        </p:txBody>
      </p:sp>
      <p:sp>
        <p:nvSpPr>
          <p:cNvPr id="551" name="Яндекс.Учебник"/>
          <p:cNvSpPr txBox="1"/>
          <p:nvPr/>
        </p:nvSpPr>
        <p:spPr>
          <a:xfrm>
            <a:off x="12670983" y="5843938"/>
            <a:ext cx="3479801" cy="47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</a:p>
        </p:txBody>
      </p:sp>
      <p:sp>
        <p:nvSpPr>
          <p:cNvPr id="552" name="Rounded Rectangle"/>
          <p:cNvSpPr/>
          <p:nvPr/>
        </p:nvSpPr>
        <p:spPr>
          <a:xfrm rot="16200000">
            <a:off x="9220975" y="6095818"/>
            <a:ext cx="5080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3" name="Rounded Rectangle"/>
          <p:cNvSpPr/>
          <p:nvPr/>
        </p:nvSpPr>
        <p:spPr>
          <a:xfrm>
            <a:off x="3668324" y="5588194"/>
            <a:ext cx="5651501" cy="25401"/>
          </a:xfrm>
          <a:prstGeom prst="roundRect">
            <a:avLst>
              <a:gd name="adj" fmla="val 50000"/>
            </a:avLst>
          </a:prstGeom>
          <a:solidFill>
            <a:srgbClr val="DEDDD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D8D2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4" name="Методисты обучают учителей региона…"/>
          <p:cNvSpPr txBox="1"/>
          <p:nvPr/>
        </p:nvSpPr>
        <p:spPr>
          <a:xfrm>
            <a:off x="17026064" y="7015688"/>
            <a:ext cx="3933683" cy="2102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Методисты обучают учителей региона</a:t>
            </a: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Тьюторы обучают учителей региона  </a:t>
            </a:r>
          </a:p>
        </p:txBody>
      </p:sp>
      <p:pic>
        <p:nvPicPr>
          <p:cNvPr id="55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8172" y="7253508"/>
            <a:ext cx="271093" cy="331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55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8172" y="8439128"/>
            <a:ext cx="271093" cy="331489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Август 2019">
            <a:extLst>
              <a:ext uri="{FF2B5EF4-FFF2-40B4-BE49-F238E27FC236}">
                <a16:creationId xmlns:a16="http://schemas.microsoft.com/office/drawing/2014/main" id="{0E258611-58B9-9143-A847-793841542164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29" name="Slide Number">
            <a:extLst>
              <a:ext uri="{FF2B5EF4-FFF2-40B4-BE49-F238E27FC236}">
                <a16:creationId xmlns:a16="http://schemas.microsoft.com/office/drawing/2014/main" id="{D3368346-8977-0040-AA9C-5C6B4748670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40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метапрезентация_графика_ж рамочка.pdf" descr="метапрезентация_графика_ж рамочка.pdf">
            <a:extLst>
              <a:ext uri="{FF2B5EF4-FFF2-40B4-BE49-F238E27FC236}">
                <a16:creationId xmlns:a16="http://schemas.microsoft.com/office/drawing/2014/main" id="{CF049F6B-34F0-DA49-A900-078722FE8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0" name="Результаты первого учебного года"/>
          <p:cNvSpPr txBox="1"/>
          <p:nvPr/>
        </p:nvSpPr>
        <p:spPr>
          <a:xfrm>
            <a:off x="438802" y="653087"/>
            <a:ext cx="8224218" cy="184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Результаты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первого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учебного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года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562" name="Зачем нужен Яндекс.Учебник?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Зачем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нужен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?</a:t>
            </a:r>
          </a:p>
        </p:txBody>
      </p:sp>
      <p:sp>
        <p:nvSpPr>
          <p:cNvPr id="565" name="учителей прошли хотя бы один модуль в смешанном-формате"/>
          <p:cNvSpPr txBox="1"/>
          <p:nvPr/>
        </p:nvSpPr>
        <p:spPr>
          <a:xfrm>
            <a:off x="7497993" y="6857708"/>
            <a:ext cx="4564673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учителей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прошли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хотя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бы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один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модуль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смешанном</a:t>
            </a:r>
            <a:r>
              <a:rPr lang="en-US"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формате</a:t>
            </a:r>
            <a:r>
              <a:rPr sz="1200" dirty="0">
                <a:ln w="0" cap="flat">
                  <a:noFill/>
                  <a:prstDash val="solid"/>
                  <a:miter lim="400000"/>
                </a:ln>
                <a:latin typeface="Times"/>
                <a:ea typeface="Times"/>
                <a:cs typeface="Times"/>
                <a:sym typeface="Times"/>
              </a:rPr>
              <a:t> </a:t>
            </a:r>
          </a:p>
        </p:txBody>
      </p:sp>
      <p:sp>
        <p:nvSpPr>
          <p:cNvPr id="566" name="региональных партнеров ИРО/ИПК"/>
          <p:cNvSpPr txBox="1"/>
          <p:nvPr/>
        </p:nvSpPr>
        <p:spPr>
          <a:xfrm>
            <a:off x="13162219" y="6857708"/>
            <a:ext cx="3479801" cy="883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региональных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партнеров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ИРО/ИПК</a:t>
            </a:r>
          </a:p>
        </p:txBody>
      </p:sp>
      <p:sp>
        <p:nvSpPr>
          <p:cNvPr id="567" name="программа становится частью федерального проекта «Учитель будущего»"/>
          <p:cNvSpPr txBox="1"/>
          <p:nvPr/>
        </p:nvSpPr>
        <p:spPr>
          <a:xfrm>
            <a:off x="17711015" y="6857708"/>
            <a:ext cx="4564673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программа становится частью федерального проекта «Учитель будущего»</a:t>
            </a:r>
          </a:p>
        </p:txBody>
      </p:sp>
      <p:sp>
        <p:nvSpPr>
          <p:cNvPr id="568" name="учителей прошли новую программу КПК очно"/>
          <p:cNvSpPr txBox="1"/>
          <p:nvPr/>
        </p:nvSpPr>
        <p:spPr>
          <a:xfrm>
            <a:off x="2375414" y="6857707"/>
            <a:ext cx="4030468" cy="128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ct val="110000"/>
              </a:lnSpc>
              <a:defRPr sz="24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учителей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прошли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lang="ru-RU" dirty="0">
                <a:ln w="0" cap="flat">
                  <a:noFill/>
                  <a:prstDash val="solid"/>
                  <a:miter lim="400000"/>
                </a:ln>
              </a:rPr>
              <a:t>обучение по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нов</a:t>
            </a:r>
            <a:r>
              <a:rPr lang="ru-RU" dirty="0">
                <a:ln w="0" cap="flat">
                  <a:noFill/>
                  <a:prstDash val="solid"/>
                  <a:miter lim="400000"/>
                </a:ln>
              </a:rPr>
              <a:t>ой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программ</a:t>
            </a:r>
            <a:r>
              <a:rPr lang="ru-RU" dirty="0">
                <a:ln w="0" cap="flat">
                  <a:noFill/>
                  <a:prstDash val="solid"/>
                  <a:miter lim="400000"/>
                </a:ln>
              </a:rPr>
              <a:t>е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КПК 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очно</a:t>
            </a:r>
            <a:r>
              <a:rPr sz="1200" dirty="0">
                <a:ln w="0" cap="flat">
                  <a:noFill/>
                  <a:prstDash val="solid"/>
                  <a:miter lim="400000"/>
                </a:ln>
                <a:latin typeface="Times"/>
                <a:ea typeface="Times"/>
                <a:cs typeface="Times"/>
                <a:sym typeface="Times"/>
              </a:rPr>
              <a:t> </a:t>
            </a:r>
          </a:p>
        </p:txBody>
      </p:sp>
      <p:sp>
        <p:nvSpPr>
          <p:cNvPr id="569" name="2 000"/>
          <p:cNvSpPr txBox="1"/>
          <p:nvPr/>
        </p:nvSpPr>
        <p:spPr>
          <a:xfrm>
            <a:off x="2108312" y="5630736"/>
            <a:ext cx="4564673" cy="107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2 000</a:t>
            </a:r>
          </a:p>
        </p:txBody>
      </p:sp>
      <p:sp>
        <p:nvSpPr>
          <p:cNvPr id="570" name="9 000"/>
          <p:cNvSpPr txBox="1"/>
          <p:nvPr/>
        </p:nvSpPr>
        <p:spPr>
          <a:xfrm>
            <a:off x="7497993" y="5630736"/>
            <a:ext cx="4564673" cy="1070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lnSpc>
                <a:spcPts val="6800"/>
              </a:lnSpc>
              <a:defRPr sz="100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D8D2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>
                <a:ln w="0" cap="flat">
                  <a:noFill/>
                  <a:prstDash val="solid"/>
                  <a:miter lim="400000"/>
                </a:ln>
              </a:rPr>
              <a:t>9 000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1" name="25"/>
              <p:cNvSpPr txBox="1"/>
              <p:nvPr/>
            </p:nvSpPr>
            <p:spPr>
              <a:xfrm>
                <a:off x="11875954" y="5630736"/>
                <a:ext cx="6052333" cy="10535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50800" tIns="50800" rIns="50800" bIns="50800">
                <a:spAutoFit/>
              </a:bodyPr>
              <a:lstStyle>
                <a:lvl1pPr defTabSz="457200">
                  <a:lnSpc>
                    <a:spcPts val="6800"/>
                  </a:lnSpc>
                  <a:defRPr sz="10000" b="0">
                    <a:ln w="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solidFill>
                      <a:srgbClr val="FD8D25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ru-RU" i="1" smtClean="0">
                        <a:ln w="0" cap="flat">
                          <a:noFill/>
                          <a:prstDash val="solid"/>
                          <a:miter lim="400000"/>
                        </a:ln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dirty="0">
                    <a:ln w="0" cap="flat">
                      <a:noFill/>
                      <a:prstDash val="solid"/>
                      <a:miter lim="400000"/>
                    </a:ln>
                  </a:rPr>
                  <a:t>25</a:t>
                </a:r>
              </a:p>
            </p:txBody>
          </p:sp>
        </mc:Choice>
        <mc:Fallback xmlns="">
          <p:sp>
            <p:nvSpPr>
              <p:cNvPr id="571" name="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5954" y="5630736"/>
                <a:ext cx="6052333" cy="1053558"/>
              </a:xfrm>
              <a:prstGeom prst="rect">
                <a:avLst/>
              </a:prstGeom>
              <a:blipFill>
                <a:blip r:embed="rId3"/>
                <a:stretch>
                  <a:fillRect t="-84524" b="-6547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2483" y="5768772"/>
            <a:ext cx="1181736" cy="79484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Август 2019">
            <a:extLst>
              <a:ext uri="{FF2B5EF4-FFF2-40B4-BE49-F238E27FC236}">
                <a16:creationId xmlns:a16="http://schemas.microsoft.com/office/drawing/2014/main" id="{1AA6E121-F4A5-9844-8A36-2CCCE247F0AB}"/>
              </a:ext>
            </a:extLst>
          </p:cNvPr>
          <p:cNvSpPr txBox="1"/>
          <p:nvPr/>
        </p:nvSpPr>
        <p:spPr>
          <a:xfrm>
            <a:off x="22032811" y="12675234"/>
            <a:ext cx="1893758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Август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2019</a:t>
            </a:r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F8086204-D953-F649-A7BE-468320E8A7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41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метапрезентация_графика_ж рамочка.pdf" descr="метапрезентация_графика_ж рамочка.pdf">
            <a:extLst>
              <a:ext uri="{FF2B5EF4-FFF2-40B4-BE49-F238E27FC236}">
                <a16:creationId xmlns:a16="http://schemas.microsoft.com/office/drawing/2014/main" id="{741F8C67-551C-3A40-94D9-2B8A7AF5C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Контакты"/>
          <p:cNvSpPr txBox="1"/>
          <p:nvPr/>
        </p:nvSpPr>
        <p:spPr>
          <a:xfrm>
            <a:off x="438802" y="373687"/>
            <a:ext cx="6934201" cy="98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Контакты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599" name="Служба поддержки…"/>
          <p:cNvSpPr txBox="1"/>
          <p:nvPr/>
        </p:nvSpPr>
        <p:spPr>
          <a:xfrm>
            <a:off x="3671414" y="3388462"/>
            <a:ext cx="6362378" cy="620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Служба поддержки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Раздел «Помощь»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Facebook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n w="0" cap="flat">
                  <a:noFill/>
                  <a:prstDash val="solid"/>
                  <a:miter lim="400000"/>
                </a:ln>
              </a:rPr>
              <a:t>Вконтакте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600" name="8 (800) 234 79 67…"/>
          <p:cNvSpPr txBox="1"/>
          <p:nvPr/>
        </p:nvSpPr>
        <p:spPr>
          <a:xfrm>
            <a:off x="11075838" y="3388462"/>
            <a:ext cx="10686358" cy="693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n w="0" cap="flat">
                  <a:noFill/>
                  <a:prstDash val="solid"/>
                  <a:miter lim="400000"/>
                </a:ln>
              </a:rPr>
              <a:t>8 (800) 234 79 67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на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  <a:r>
              <a:rPr sz="4900" b="0" dirty="0" err="1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сайте</a:t>
            </a:r>
            <a:r>
              <a:rPr sz="4900" b="0" dirty="0">
                <a:ln w="0" cap="flat">
                  <a:noFill/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cs typeface="Arial"/>
              </a:rPr>
              <a:t> 123.ya.ru</a:t>
            </a:r>
            <a:endParaRPr sz="4900" b="0" dirty="0">
              <a:ln w="0" cap="flat">
                <a:noFill/>
                <a:prstDash val="solid"/>
                <a:miter lim="400000"/>
              </a:ln>
              <a:solidFill>
                <a:srgbClr val="201E1E"/>
              </a:solidFill>
              <a:latin typeface="Arial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facebook.com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/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education.yandex.ru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vk.com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/</a:t>
            </a: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yandexeducation</a:t>
            </a:r>
            <a:r>
              <a:rPr dirty="0">
                <a:ln w="0" cap="flat">
                  <a:noFill/>
                  <a:prstDash val="solid"/>
                  <a:miter lim="400000"/>
                </a:ln>
              </a:rPr>
              <a:t> </a:t>
            </a: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n w="0" cap="flat">
                <a:noFill/>
                <a:prstDash val="solid"/>
                <a:miter lim="400000"/>
              </a:ln>
            </a:endParaRPr>
          </a:p>
          <a:p>
            <a:pPr algn="l" defTabSz="457200">
              <a:lnSpc>
                <a:spcPts val="6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info@yandex.education.ru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603" name="Яндекс.Учебник"/>
          <p:cNvSpPr txBox="1"/>
          <p:nvPr/>
        </p:nvSpPr>
        <p:spPr>
          <a:xfrm rot="16200000">
            <a:off x="-1837418" y="9845790"/>
            <a:ext cx="4775896" cy="5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 defTabSz="457200">
              <a:lnSpc>
                <a:spcPts val="4500"/>
              </a:lnSpc>
              <a:defRPr sz="16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ln w="0" cap="flat">
                  <a:noFill/>
                  <a:prstDash val="solid"/>
                  <a:miter lim="400000"/>
                </a:ln>
              </a:rPr>
              <a:t>Яндекс.Учебник</a:t>
            </a:r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  <p:grpSp>
        <p:nvGrpSpPr>
          <p:cNvPr id="609" name="Group"/>
          <p:cNvGrpSpPr/>
          <p:nvPr/>
        </p:nvGrpSpPr>
        <p:grpSpPr>
          <a:xfrm>
            <a:off x="3302000" y="4585077"/>
            <a:ext cx="17780001" cy="4556669"/>
            <a:chOff x="0" y="0"/>
            <a:chExt cx="17780000" cy="4556667"/>
          </a:xfrm>
        </p:grpSpPr>
        <p:sp>
          <p:nvSpPr>
            <p:cNvPr id="605" name="Rounded Rectangle"/>
            <p:cNvSpPr/>
            <p:nvPr/>
          </p:nvSpPr>
          <p:spPr>
            <a:xfrm>
              <a:off x="0" y="0"/>
              <a:ext cx="17780001" cy="25400"/>
            </a:xfrm>
            <a:prstGeom prst="roundRect">
              <a:avLst>
                <a:gd name="adj" fmla="val 50000"/>
              </a:avLst>
            </a:prstGeom>
            <a:solidFill>
              <a:srgbClr val="DE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D8D25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6" name="Rounded Rectangle"/>
            <p:cNvSpPr/>
            <p:nvPr/>
          </p:nvSpPr>
          <p:spPr>
            <a:xfrm>
              <a:off x="0" y="1530736"/>
              <a:ext cx="17780000" cy="25401"/>
            </a:xfrm>
            <a:prstGeom prst="roundRect">
              <a:avLst>
                <a:gd name="adj" fmla="val 50000"/>
              </a:avLst>
            </a:prstGeom>
            <a:solidFill>
              <a:srgbClr val="DE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D8D25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7" name="Rounded Rectangle"/>
            <p:cNvSpPr/>
            <p:nvPr/>
          </p:nvSpPr>
          <p:spPr>
            <a:xfrm>
              <a:off x="0" y="3027914"/>
              <a:ext cx="17780000" cy="25401"/>
            </a:xfrm>
            <a:prstGeom prst="roundRect">
              <a:avLst>
                <a:gd name="adj" fmla="val 50000"/>
              </a:avLst>
            </a:prstGeom>
            <a:solidFill>
              <a:srgbClr val="DE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D8D25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8" name="Rounded Rectangle"/>
            <p:cNvSpPr/>
            <p:nvPr/>
          </p:nvSpPr>
          <p:spPr>
            <a:xfrm>
              <a:off x="0" y="4531267"/>
              <a:ext cx="17780000" cy="25401"/>
            </a:xfrm>
            <a:prstGeom prst="roundRect">
              <a:avLst>
                <a:gd name="adj" fmla="val 50000"/>
              </a:avLst>
            </a:prstGeom>
            <a:solidFill>
              <a:srgbClr val="DE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D8D25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4" name="Slide Number">
            <a:extLst>
              <a:ext uri="{FF2B5EF4-FFF2-40B4-BE49-F238E27FC236}">
                <a16:creationId xmlns:a16="http://schemas.microsoft.com/office/drawing/2014/main" id="{A3B18CAB-2F67-DC45-BFD2-CBA179F6D54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54292" y="12675234"/>
            <a:ext cx="216406" cy="5820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457200">
              <a:lnSpc>
                <a:spcPts val="4500"/>
              </a:lnSpc>
              <a:defRPr sz="160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smtClean="0">
                <a:ln w="0" cap="flat">
                  <a:noFill/>
                  <a:prstDash val="solid"/>
                  <a:miter lim="400000"/>
                </a:ln>
              </a:rPr>
              <a:t>42</a:t>
            </a:fld>
            <a:endParaRPr dirty="0">
              <a:ln w="0" cap="flat">
                <a:noFill/>
                <a:prstDash val="solid"/>
                <a:miter lim="400000"/>
              </a:ln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1181</Words>
  <Application>Microsoft Office PowerPoint</Application>
  <PresentationFormat>Произвольный</PresentationFormat>
  <Paragraphs>327</Paragraphs>
  <Slides>42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37</cp:revision>
  <cp:lastPrinted>2019-08-13T13:27:48Z</cp:lastPrinted>
  <dcterms:modified xsi:type="dcterms:W3CDTF">2019-08-28T14:04:06Z</dcterms:modified>
</cp:coreProperties>
</file>